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851マカポップ" panose="02000600000000000000" pitchFamily="2" charset="-128"/>
      <p:regular r:id="rId36"/>
    </p:embeddedFont>
    <p:embeddedFont>
      <p:font typeface="Lato" panose="020B0600070205080204" charset="0"/>
      <p:regular r:id="rId37"/>
      <p:bold r:id="rId38"/>
      <p:italic r:id="rId39"/>
      <p:boldItalic r:id="rId40"/>
    </p:embeddedFont>
    <p:embeddedFont>
      <p:font typeface="Playfair Display" panose="020B0600070205080204" charset="0"/>
      <p:regular r:id="rId41"/>
      <p:bold r:id="rId42"/>
      <p:italic r:id="rId43"/>
      <p:boldItalic r:id="rId44"/>
    </p:embeddedFont>
    <p:embeddedFont>
      <p:font typeface="けいふぉんと" panose="02000600000000000000" pitchFamily="2" charset="-128"/>
      <p:regular r:id="rId45"/>
    </p:embeddedFont>
    <p:embeddedFont>
      <p:font typeface="メイリオ" panose="020B0604030504040204" pitchFamily="50" charset="-128"/>
      <p:regular r:id="rId46"/>
      <p:bold r:id="rId47"/>
      <p:italic r:id="rId48"/>
      <p:boldItalic r:id="rId49"/>
    </p:embeddedFont>
    <p:embeddedFont>
      <p:font typeface="ラノベPOP v2" panose="00000900000000000000" pitchFamily="50" charset="-128"/>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143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u="sng" dirty="0"/>
          </a:p>
        </p:txBody>
      </p:sp>
    </p:spTree>
    <p:extLst>
      <p:ext uri="{BB962C8B-B14F-4D97-AF65-F5344CB8AC3E}">
        <p14:creationId xmlns:p14="http://schemas.microsoft.com/office/powerpoint/2010/main" val="91605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dirty="0"/>
          </a:p>
          <a:p>
            <a:pPr marL="0" lvl="0" indent="0" algn="l" rtl="0">
              <a:spcBef>
                <a:spcPts val="0"/>
              </a:spcBef>
              <a:spcAft>
                <a:spcPts val="0"/>
              </a:spcAft>
              <a:buNone/>
            </a:pPr>
            <a:r>
              <a:rPr lang="ja"/>
              <a:t>つい最近ですが、UE5が出るそうです。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dirty="0"/>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dirty="0"/>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dirty="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428966" y="1347162"/>
            <a:ext cx="3966882"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800" b="1" u="sng" dirty="0">
                <a:solidFill>
                  <a:schemeClr val="bg2"/>
                </a:solidFill>
              </a:rPr>
              <a:t>移動ツール</a:t>
            </a:r>
            <a:br>
              <a:rPr kumimoji="1" lang="en-US" altLang="ja-JP" sz="1800" dirty="0">
                <a:solidFill>
                  <a:schemeClr val="tx1"/>
                </a:solidFill>
              </a:rPr>
            </a:br>
            <a:br>
              <a:rPr kumimoji="1" lang="en-US" altLang="ja-JP" sz="1800" dirty="0">
                <a:solidFill>
                  <a:schemeClr val="tx1"/>
                </a:solidFill>
              </a:rPr>
            </a:br>
            <a:r>
              <a:rPr kumimoji="1" lang="ja-JP" altLang="en-US" sz="1800" dirty="0">
                <a:solidFill>
                  <a:schemeClr val="tx1"/>
                </a:solidFill>
              </a:rPr>
              <a:t>オブジェクトを移動するには、移動ツールを使います</a:t>
            </a:r>
            <a:endParaRPr kumimoji="1" lang="en-US" altLang="ja-JP" sz="1800" dirty="0">
              <a:solidFill>
                <a:schemeClr val="tx1"/>
              </a:solidFill>
            </a:endParaRPr>
          </a:p>
          <a:p>
            <a:r>
              <a:rPr kumimoji="1" lang="ja-JP" altLang="en-US" sz="1800" dirty="0">
                <a:solidFill>
                  <a:schemeClr val="tx1"/>
                </a:solidFill>
              </a:rPr>
              <a:t>表示されてる矢印は移動方向を示すものです</a:t>
            </a:r>
            <a:endParaRPr kumimoji="1" lang="en-US" altLang="ja-JP" sz="1800" dirty="0">
              <a:solidFill>
                <a:schemeClr val="tx1"/>
              </a:solidFill>
            </a:endParaRPr>
          </a:p>
          <a:p>
            <a:r>
              <a:rPr kumimoji="1" lang="ja-JP" altLang="en-US" sz="1800" dirty="0">
                <a:solidFill>
                  <a:schemeClr val="accent4">
                    <a:lumMod val="75000"/>
                  </a:schemeClr>
                </a:solidFill>
              </a:rPr>
              <a:t>赤</a:t>
            </a:r>
            <a:r>
              <a:rPr kumimoji="1" lang="en-US" altLang="ja-JP" sz="1800" dirty="0">
                <a:solidFill>
                  <a:schemeClr val="accent4">
                    <a:lumMod val="75000"/>
                  </a:schemeClr>
                </a:solidFill>
              </a:rPr>
              <a:t>X,</a:t>
            </a:r>
            <a:r>
              <a:rPr kumimoji="1" lang="ja-JP" altLang="en-US" sz="1800" dirty="0">
                <a:solidFill>
                  <a:srgbClr val="00B050"/>
                </a:solidFill>
              </a:rPr>
              <a:t>緑</a:t>
            </a:r>
            <a:r>
              <a:rPr kumimoji="1" lang="en-US" altLang="ja-JP" sz="1800" dirty="0">
                <a:solidFill>
                  <a:srgbClr val="00B050"/>
                </a:solidFill>
              </a:rPr>
              <a:t>,Y</a:t>
            </a:r>
            <a:r>
              <a:rPr kumimoji="1" lang="en-US" altLang="ja-JP" sz="1800" dirty="0">
                <a:solidFill>
                  <a:schemeClr val="tx1"/>
                </a:solidFill>
              </a:rPr>
              <a:t>,</a:t>
            </a:r>
            <a:r>
              <a:rPr kumimoji="1" lang="ja-JP" altLang="en-US" sz="1800" dirty="0">
                <a:solidFill>
                  <a:schemeClr val="bg1"/>
                </a:solidFill>
              </a:rPr>
              <a:t>青</a:t>
            </a:r>
            <a:r>
              <a:rPr kumimoji="1" lang="en-US" altLang="ja-JP" sz="1800" dirty="0">
                <a:solidFill>
                  <a:schemeClr val="bg1"/>
                </a:solidFill>
              </a:rPr>
              <a:t>,Z</a:t>
            </a:r>
            <a:r>
              <a:rPr kumimoji="1" lang="ja-JP" altLang="en-US" sz="1800" dirty="0">
                <a:solidFill>
                  <a:schemeClr val="tx1"/>
                </a:solidFill>
              </a:rPr>
              <a:t>です</a:t>
            </a:r>
            <a:endParaRPr kumimoji="1" lang="en-US" altLang="ja-JP" sz="1800" dirty="0">
              <a:solidFill>
                <a:schemeClr val="tx1"/>
              </a:solidFill>
            </a:endParaRPr>
          </a:p>
          <a:p>
            <a:endParaRPr kumimoji="1" lang="en-US" altLang="ja-JP" sz="1800" dirty="0">
              <a:solidFill>
                <a:schemeClr val="tx1"/>
              </a:solidFill>
            </a:endParaRPr>
          </a:p>
          <a:p>
            <a:r>
              <a:rPr kumimoji="1" lang="ja-JP" altLang="en-US" sz="1800" dirty="0">
                <a:solidFill>
                  <a:schemeClr val="tx1"/>
                </a:solidFill>
              </a:rPr>
              <a:t>この操作は右の</a:t>
            </a:r>
            <a:r>
              <a:rPr kumimoji="1" lang="en-US" altLang="ja-JP" sz="1800" b="1" u="sng" dirty="0">
                <a:solidFill>
                  <a:schemeClr val="tx1"/>
                </a:solidFill>
              </a:rPr>
              <a:t>Inspecotor</a:t>
            </a:r>
            <a:r>
              <a:rPr kumimoji="1" lang="ja-JP" altLang="en-US" sz="1800" dirty="0">
                <a:solidFill>
                  <a:schemeClr val="tx1"/>
                </a:solidFill>
              </a:rPr>
              <a:t>の</a:t>
            </a:r>
            <a:r>
              <a:rPr kumimoji="1" lang="en-US" altLang="ja-JP" sz="1800" b="1" u="sng" dirty="0">
                <a:solidFill>
                  <a:schemeClr val="tx1"/>
                </a:solidFill>
              </a:rPr>
              <a:t>Transform</a:t>
            </a:r>
            <a:r>
              <a:rPr kumimoji="1" lang="ja-JP" altLang="en-US" sz="1800" dirty="0">
                <a:solidFill>
                  <a:schemeClr val="tx1"/>
                </a:solidFill>
              </a:rPr>
              <a:t>の</a:t>
            </a:r>
            <a:r>
              <a:rPr kumimoji="1" lang="en-US" altLang="ja-JP" sz="1800" b="1" u="sng" dirty="0">
                <a:solidFill>
                  <a:schemeClr val="tx1"/>
                </a:solidFill>
              </a:rPr>
              <a:t>Position</a:t>
            </a:r>
            <a:r>
              <a:rPr kumimoji="1" lang="ja-JP" altLang="en-US" sz="1800" dirty="0">
                <a:solidFill>
                  <a:schemeClr val="tx1"/>
                </a:solidFill>
              </a:rPr>
              <a:t>に数値直接入力でもできます</a:t>
            </a:r>
            <a:endParaRPr kumimoji="1" lang="en-US" altLang="ja-JP" sz="18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227B16-BDFC-473F-A458-1653288CB96C}"/>
              </a:ext>
            </a:extLst>
          </p:cNvPr>
          <p:cNvPicPr>
            <a:picLocks noChangeAspect="1"/>
          </p:cNvPicPr>
          <p:nvPr/>
        </p:nvPicPr>
        <p:blipFill>
          <a:blip r:embed="rId2"/>
          <a:stretch>
            <a:fillRect/>
          </a:stretch>
        </p:blipFill>
        <p:spPr>
          <a:xfrm>
            <a:off x="-1" y="319367"/>
            <a:ext cx="9144001" cy="4504765"/>
          </a:xfrm>
          <a:prstGeom prst="rect">
            <a:avLst/>
          </a:prstGeom>
        </p:spPr>
      </p:pic>
      <p:sp>
        <p:nvSpPr>
          <p:cNvPr id="10" name="テキスト ボックス 9">
            <a:extLst>
              <a:ext uri="{FF2B5EF4-FFF2-40B4-BE49-F238E27FC236}">
                <a16:creationId xmlns:a16="http://schemas.microsoft.com/office/drawing/2014/main" id="{849D7F46-75C0-4F49-A35F-DF9E09E28481}"/>
              </a:ext>
            </a:extLst>
          </p:cNvPr>
          <p:cNvSpPr txBox="1"/>
          <p:nvPr/>
        </p:nvSpPr>
        <p:spPr>
          <a:xfrm>
            <a:off x="4571999" y="1731189"/>
            <a:ext cx="4316506" cy="215443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u="sng" dirty="0">
                <a:solidFill>
                  <a:schemeClr val="bg2"/>
                </a:solidFill>
                <a:latin typeface="+mn-ea"/>
                <a:ea typeface="+mn-ea"/>
              </a:rPr>
              <a:t>回転ツール</a:t>
            </a:r>
            <a:endParaRPr kumimoji="1" lang="en-US" altLang="ja-JP" sz="2000" b="1" u="sng" dirty="0">
              <a:solidFill>
                <a:schemeClr val="bg2"/>
              </a:solidFill>
              <a:latin typeface="+mn-ea"/>
              <a:ea typeface="+mn-ea"/>
            </a:endParaRPr>
          </a:p>
          <a:p>
            <a:r>
              <a:rPr kumimoji="1" lang="ja-JP" altLang="en-US" sz="2000" dirty="0">
                <a:solidFill>
                  <a:schemeClr val="tx1"/>
                </a:solidFill>
                <a:latin typeface="+mn-ea"/>
                <a:ea typeface="+mn-ea"/>
              </a:rPr>
              <a:t>オブジェクトを回転するのに使います</a:t>
            </a:r>
            <a:br>
              <a:rPr kumimoji="1" lang="en-US" altLang="ja-JP" sz="2000" dirty="0">
                <a:solidFill>
                  <a:schemeClr val="tx1"/>
                </a:solidFill>
                <a:latin typeface="+mn-ea"/>
                <a:ea typeface="+mn-ea"/>
              </a:rPr>
            </a:br>
            <a:r>
              <a:rPr kumimoji="1" lang="ja-JP" altLang="en-US" sz="2000" dirty="0">
                <a:solidFill>
                  <a:schemeClr val="tx1"/>
                </a:solidFill>
                <a:latin typeface="+mn-ea"/>
                <a:ea typeface="+mn-ea"/>
              </a:rPr>
              <a:t>こちらも前述の移動ツールと同様</a:t>
            </a:r>
            <a:endParaRPr kumimoji="1" lang="en-US" altLang="ja-JP" sz="2000" dirty="0">
              <a:solidFill>
                <a:schemeClr val="tx1"/>
              </a:solidFill>
              <a:latin typeface="+mn-ea"/>
              <a:ea typeface="+mn-ea"/>
            </a:endParaRPr>
          </a:p>
          <a:p>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endParaRPr kumimoji="1" lang="en-US" altLang="ja-JP" sz="2000" dirty="0">
              <a:solidFill>
                <a:schemeClr val="tx1"/>
              </a:solidFill>
              <a:latin typeface="+mn-ea"/>
            </a:endParaRPr>
          </a:p>
          <a:p>
            <a:r>
              <a:rPr kumimoji="1" lang="ja-JP" altLang="en-US" sz="2000" dirty="0">
                <a:solidFill>
                  <a:schemeClr val="tx1"/>
                </a:solidFill>
                <a:latin typeface="+mn-ea"/>
                <a:ea typeface="+mn-ea"/>
              </a:rPr>
              <a:t>こちらも同様</a:t>
            </a:r>
            <a:r>
              <a:rPr kumimoji="1" lang="en-US" altLang="ja-JP" sz="2000" b="1" u="sng" dirty="0">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a:p>
            <a:endParaRPr kumimoji="1" lang="ja-JP" altLang="en-US" dirty="0">
              <a:solidFill>
                <a:schemeClr val="tx1"/>
              </a:solidFill>
              <a:latin typeface="+mn-ea"/>
              <a:ea typeface="+mn-ea"/>
            </a:endParaRPr>
          </a:p>
        </p:txBody>
      </p:sp>
    </p:spTree>
    <p:extLst>
      <p:ext uri="{BB962C8B-B14F-4D97-AF65-F5344CB8AC3E}">
        <p14:creationId xmlns:p14="http://schemas.microsoft.com/office/powerpoint/2010/main" val="7886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7DA86E-36A5-4EDC-BA0E-0EB7E40BFCD6}"/>
              </a:ext>
            </a:extLst>
          </p:cNvPr>
          <p:cNvPicPr>
            <a:picLocks noChangeAspect="1"/>
          </p:cNvPicPr>
          <p:nvPr/>
        </p:nvPicPr>
        <p:blipFill>
          <a:blip r:embed="rId2"/>
          <a:stretch>
            <a:fillRect/>
          </a:stretch>
        </p:blipFill>
        <p:spPr>
          <a:xfrm>
            <a:off x="0" y="0"/>
            <a:ext cx="9144000" cy="4818541"/>
          </a:xfrm>
          <a:prstGeom prst="rect">
            <a:avLst/>
          </a:prstGeom>
        </p:spPr>
      </p:pic>
      <p:sp>
        <p:nvSpPr>
          <p:cNvPr id="7" name="テキスト ボックス 6">
            <a:extLst>
              <a:ext uri="{FF2B5EF4-FFF2-40B4-BE49-F238E27FC236}">
                <a16:creationId xmlns:a16="http://schemas.microsoft.com/office/drawing/2014/main" id="{28DC2251-6676-4E9C-8B82-95CAF5793280}"/>
              </a:ext>
            </a:extLst>
          </p:cNvPr>
          <p:cNvSpPr txBox="1"/>
          <p:nvPr/>
        </p:nvSpPr>
        <p:spPr>
          <a:xfrm>
            <a:off x="4800600" y="2395822"/>
            <a:ext cx="4208930"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dirty="0">
                <a:solidFill>
                  <a:schemeClr val="tx1"/>
                </a:solidFill>
              </a:rPr>
              <a:t>拡大縮小ツール</a:t>
            </a:r>
            <a:endParaRPr kumimoji="1" lang="en-US" altLang="ja-JP" sz="2000" b="1" dirty="0">
              <a:solidFill>
                <a:schemeClr val="tx1"/>
              </a:solidFill>
            </a:endParaRPr>
          </a:p>
          <a:p>
            <a:r>
              <a:rPr kumimoji="1" lang="ja-JP" altLang="en-US" sz="2000" dirty="0">
                <a:solidFill>
                  <a:schemeClr val="tx1"/>
                </a:solidFill>
              </a:rPr>
              <a:t>オブジェクトを拡大縮小するときに</a:t>
            </a:r>
            <a:endParaRPr kumimoji="1" lang="en-US" altLang="ja-JP" sz="2000" dirty="0">
              <a:solidFill>
                <a:schemeClr val="tx1"/>
              </a:solidFill>
            </a:endParaRPr>
          </a:p>
          <a:p>
            <a:r>
              <a:rPr kumimoji="1" lang="ja-JP" altLang="en-US" sz="2000" dirty="0">
                <a:solidFill>
                  <a:schemeClr val="tx1"/>
                </a:solidFill>
              </a:rPr>
              <a:t>使います。</a:t>
            </a:r>
            <a:r>
              <a:rPr kumimoji="1" lang="ja-JP" altLang="en-US" sz="2000" dirty="0">
                <a:solidFill>
                  <a:schemeClr val="tx1"/>
                </a:solidFill>
                <a:latin typeface="+mn-ea"/>
                <a:ea typeface="+mn-ea"/>
              </a:rPr>
              <a:t>こちらも前述の移動ツールと同様</a:t>
            </a:r>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r>
              <a:rPr kumimoji="1" lang="ja-JP" altLang="en-US" sz="2000" dirty="0">
                <a:solidFill>
                  <a:schemeClr val="tx1"/>
                </a:solidFill>
                <a:latin typeface="+mn-ea"/>
                <a:ea typeface="+mn-ea"/>
              </a:rPr>
              <a:t>こちらも同様</a:t>
            </a:r>
            <a:r>
              <a:rPr kumimoji="1" lang="en-US" altLang="ja-JP" sz="2000" b="1" u="sng" dirty="0" err="1">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p:txBody>
      </p:sp>
    </p:spTree>
    <p:extLst>
      <p:ext uri="{BB962C8B-B14F-4D97-AF65-F5344CB8AC3E}">
        <p14:creationId xmlns:p14="http://schemas.microsoft.com/office/powerpoint/2010/main" val="291212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6A3A0-25BC-4EB6-ACC1-A45047632A85}"/>
              </a:ext>
            </a:extLst>
          </p:cNvPr>
          <p:cNvSpPr>
            <a:spLocks noGrp="1"/>
          </p:cNvSpPr>
          <p:nvPr>
            <p:ph type="title"/>
          </p:nvPr>
        </p:nvSpPr>
        <p:spPr>
          <a:xfrm>
            <a:off x="0" y="0"/>
            <a:ext cx="8520600" cy="645000"/>
          </a:xfrm>
        </p:spPr>
        <p:txBody>
          <a:bodyPr/>
          <a:lstStyle/>
          <a:p>
            <a:r>
              <a:rPr kumimoji="1" lang="ja-JP" altLang="en-US" dirty="0"/>
              <a:t>画面レイアウト変更</a:t>
            </a:r>
          </a:p>
        </p:txBody>
      </p:sp>
      <p:pic>
        <p:nvPicPr>
          <p:cNvPr id="5" name="図 4">
            <a:extLst>
              <a:ext uri="{FF2B5EF4-FFF2-40B4-BE49-F238E27FC236}">
                <a16:creationId xmlns:a16="http://schemas.microsoft.com/office/drawing/2014/main" id="{7CB04801-6EBC-4E5E-90F5-AF458850F15E}"/>
              </a:ext>
            </a:extLst>
          </p:cNvPr>
          <p:cNvPicPr>
            <a:picLocks noChangeAspect="1"/>
          </p:cNvPicPr>
          <p:nvPr/>
        </p:nvPicPr>
        <p:blipFill>
          <a:blip r:embed="rId2"/>
          <a:stretch>
            <a:fillRect/>
          </a:stretch>
        </p:blipFill>
        <p:spPr>
          <a:xfrm>
            <a:off x="0" y="645000"/>
            <a:ext cx="7617759" cy="4307424"/>
          </a:xfrm>
          <a:prstGeom prst="rect">
            <a:avLst/>
          </a:prstGeom>
        </p:spPr>
      </p:pic>
      <p:sp>
        <p:nvSpPr>
          <p:cNvPr id="6" name="テキスト ボックス 5">
            <a:extLst>
              <a:ext uri="{FF2B5EF4-FFF2-40B4-BE49-F238E27FC236}">
                <a16:creationId xmlns:a16="http://schemas.microsoft.com/office/drawing/2014/main" id="{39F519E5-D337-418C-80F6-079E6C29A61D}"/>
              </a:ext>
            </a:extLst>
          </p:cNvPr>
          <p:cNvSpPr txBox="1"/>
          <p:nvPr/>
        </p:nvSpPr>
        <p:spPr>
          <a:xfrm>
            <a:off x="3516407" y="3443712"/>
            <a:ext cx="4034117" cy="13849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b="1" dirty="0">
                <a:solidFill>
                  <a:schemeClr val="tx1"/>
                </a:solidFill>
              </a:rPr>
              <a:t>Unity</a:t>
            </a:r>
            <a:r>
              <a:rPr kumimoji="1" lang="ja-JP" altLang="en-US" b="1" dirty="0">
                <a:solidFill>
                  <a:schemeClr val="tx1"/>
                </a:solidFill>
              </a:rPr>
              <a:t>はお好みで</a:t>
            </a:r>
            <a:br>
              <a:rPr kumimoji="1" lang="en-US" altLang="ja-JP" b="1" dirty="0">
                <a:solidFill>
                  <a:schemeClr val="tx1"/>
                </a:solidFill>
              </a:rPr>
            </a:br>
            <a:r>
              <a:rPr kumimoji="1" lang="ja-JP" altLang="en-US" b="1" dirty="0">
                <a:solidFill>
                  <a:schemeClr val="tx1"/>
                </a:solidFill>
              </a:rPr>
              <a:t>画面レイアウトを変更することができます</a:t>
            </a:r>
            <a:br>
              <a:rPr kumimoji="1" lang="en-US" altLang="ja-JP" b="1" dirty="0">
                <a:solidFill>
                  <a:schemeClr val="tx1"/>
                </a:solidFill>
              </a:rPr>
            </a:br>
            <a:r>
              <a:rPr kumimoji="1" lang="ja-JP" altLang="en-US" b="1" dirty="0">
                <a:solidFill>
                  <a:schemeClr val="tx1"/>
                </a:solidFill>
              </a:rPr>
              <a:t>僕が一番やりやすいのはこれです</a:t>
            </a:r>
            <a:br>
              <a:rPr kumimoji="1" lang="en-US" altLang="ja-JP" b="1" dirty="0">
                <a:solidFill>
                  <a:schemeClr val="tx1"/>
                </a:solidFill>
              </a:rPr>
            </a:br>
            <a:r>
              <a:rPr kumimoji="1" lang="ja-JP" altLang="en-US" b="1" dirty="0">
                <a:solidFill>
                  <a:schemeClr val="tx1"/>
                </a:solidFill>
              </a:rPr>
              <a:t>お好みで好きなようにするでもよいでしょう</a:t>
            </a:r>
            <a:endParaRPr kumimoji="1" lang="en-US" altLang="ja-JP" b="1" dirty="0">
              <a:solidFill>
                <a:schemeClr val="tx1"/>
              </a:solidFill>
            </a:endParaRPr>
          </a:p>
          <a:p>
            <a:r>
              <a:rPr kumimoji="1" lang="ja-JP" altLang="en-US" b="1" dirty="0">
                <a:solidFill>
                  <a:schemeClr val="tx1"/>
                </a:solidFill>
              </a:rPr>
              <a:t>もしぐちゃぐちゃになったら、</a:t>
            </a:r>
            <a:r>
              <a:rPr kumimoji="1" lang="ja-JP" altLang="en-US" b="1" dirty="0">
                <a:solidFill>
                  <a:srgbClr val="FF0000"/>
                </a:solidFill>
              </a:rPr>
              <a:t>赤枠</a:t>
            </a:r>
            <a:r>
              <a:rPr kumimoji="1" lang="ja-JP" altLang="en-US" b="1" dirty="0">
                <a:solidFill>
                  <a:schemeClr val="tx1"/>
                </a:solidFill>
              </a:rPr>
              <a:t>で囲んだここを</a:t>
            </a:r>
            <a:r>
              <a:rPr kumimoji="1" lang="en-US" altLang="ja-JP" b="1" dirty="0">
                <a:solidFill>
                  <a:schemeClr val="tx1"/>
                </a:solidFill>
              </a:rPr>
              <a:t>Default</a:t>
            </a:r>
            <a:r>
              <a:rPr kumimoji="1" lang="ja-JP" altLang="en-US" b="1" dirty="0">
                <a:solidFill>
                  <a:schemeClr val="tx1"/>
                </a:solidFill>
              </a:rPr>
              <a:t>にするとレイアウトが初期に戻ります。</a:t>
            </a:r>
          </a:p>
        </p:txBody>
      </p:sp>
      <p:sp>
        <p:nvSpPr>
          <p:cNvPr id="7" name="楕円 6">
            <a:extLst>
              <a:ext uri="{FF2B5EF4-FFF2-40B4-BE49-F238E27FC236}">
                <a16:creationId xmlns:a16="http://schemas.microsoft.com/office/drawing/2014/main" id="{95DEBAD6-51F7-4479-B6C4-2B447FD6D5D6}"/>
              </a:ext>
            </a:extLst>
          </p:cNvPr>
          <p:cNvSpPr/>
          <p:nvPr/>
        </p:nvSpPr>
        <p:spPr>
          <a:xfrm>
            <a:off x="7052982" y="826994"/>
            <a:ext cx="564777" cy="31600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5893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9F93DCB-E6FE-4867-B1CA-F89F4578426D}"/>
              </a:ext>
            </a:extLst>
          </p:cNvPr>
          <p:cNvSpPr/>
          <p:nvPr/>
        </p:nvSpPr>
        <p:spPr>
          <a:xfrm>
            <a:off x="-80796" y="4275770"/>
            <a:ext cx="7999306" cy="707886"/>
          </a:xfrm>
          <a:prstGeom prst="rect">
            <a:avLst/>
          </a:prstGeom>
          <a:noFill/>
        </p:spPr>
        <p:txBody>
          <a:bodyPr wrap="none" lIns="91440" tIns="45720" rIns="91440" bIns="45720">
            <a:spAutoFit/>
          </a:bodyPr>
          <a:lstStyle/>
          <a:p>
            <a:pPr algn="ctr"/>
            <a:r>
              <a:rPr lang="ja-JP" altLang="en-US" sz="4000" b="1" cap="none" spc="50" dirty="0">
                <a:ln w="9525" cmpd="sng">
                  <a:solidFill>
                    <a:schemeClr val="accent1"/>
                  </a:solidFill>
                  <a:prstDash val="solid"/>
                </a:ln>
                <a:solidFill>
                  <a:srgbClr val="FFFF00"/>
                </a:solidFill>
                <a:effectLst>
                  <a:glow rad="38100">
                    <a:schemeClr val="accent1">
                      <a:alpha val="40000"/>
                    </a:schemeClr>
                  </a:glow>
                </a:effectLst>
              </a:rPr>
              <a:t>ピンボールの皮だけ作ってみよう</a:t>
            </a:r>
          </a:p>
        </p:txBody>
      </p:sp>
    </p:spTree>
    <p:extLst>
      <p:ext uri="{BB962C8B-B14F-4D97-AF65-F5344CB8AC3E}">
        <p14:creationId xmlns:p14="http://schemas.microsoft.com/office/powerpoint/2010/main" val="89415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dirty="0"/>
          </a:p>
          <a:p>
            <a:pPr marL="0" lvl="0" indent="0" algn="l" rtl="0">
              <a:spcBef>
                <a:spcPts val="0"/>
              </a:spcBef>
              <a:spcAft>
                <a:spcPts val="0"/>
              </a:spcAft>
              <a:buNone/>
            </a:pPr>
            <a:endParaRPr dirty="0"/>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dirty="0"/>
          </a:p>
          <a:p>
            <a:pPr marL="0" lvl="0" indent="0" algn="l" rtl="0">
              <a:spcBef>
                <a:spcPts val="1600"/>
              </a:spcBef>
              <a:spcAft>
                <a:spcPts val="0"/>
              </a:spcAft>
              <a:buNone/>
            </a:pPr>
            <a:r>
              <a:rPr lang="ja" u="sng"/>
              <a:t>ゲームエンジンのことです。</a:t>
            </a:r>
            <a:endParaRPr u="sng" dirty="0"/>
          </a:p>
          <a:p>
            <a:pPr marL="0" lvl="0" indent="0" algn="l" rtl="0">
              <a:spcBef>
                <a:spcPts val="1600"/>
              </a:spcBef>
              <a:spcAft>
                <a:spcPts val="0"/>
              </a:spcAft>
              <a:buNone/>
            </a:pPr>
            <a:r>
              <a:rPr lang="ja" u="sng"/>
              <a:t>ゲームエンジンとは？</a:t>
            </a:r>
            <a:endParaRPr u="sng" dirty="0"/>
          </a:p>
          <a:p>
            <a:pPr marL="0" lvl="0" indent="0" algn="l" rtl="0">
              <a:spcBef>
                <a:spcPts val="1600"/>
              </a:spcBef>
              <a:spcAft>
                <a:spcPts val="0"/>
              </a:spcAft>
              <a:buNone/>
            </a:pPr>
            <a:endParaRPr u="sng" dirty="0"/>
          </a:p>
          <a:p>
            <a:pPr marL="0" lvl="0" indent="0" algn="l" rtl="0">
              <a:spcBef>
                <a:spcPts val="1600"/>
              </a:spcBef>
              <a:spcAft>
                <a:spcPts val="0"/>
              </a:spcAft>
              <a:buNone/>
            </a:pPr>
            <a:r>
              <a:rPr lang="ja"/>
              <a:t>簡単にいうとゲームを簡単に作れるツールです。</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16C7D60-F002-4B78-B8C5-AD00073D8457}"/>
              </a:ext>
            </a:extLst>
          </p:cNvPr>
          <p:cNvSpPr/>
          <p:nvPr/>
        </p:nvSpPr>
        <p:spPr>
          <a:xfrm>
            <a:off x="795044" y="864924"/>
            <a:ext cx="8435907" cy="2862322"/>
          </a:xfrm>
          <a:prstGeom prst="rect">
            <a:avLst/>
          </a:prstGeom>
          <a:noFill/>
        </p:spPr>
        <p:txBody>
          <a:bodyPr wrap="square" lIns="91440" tIns="45720" rIns="91440" bIns="45720">
            <a:spAutoFit/>
          </a:bodyPr>
          <a:lstStyle/>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さて、説明長々ときたので</a:t>
            </a: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ここまで学んだものを含めて一回実際にピンボールの皮だけを作ってみましょう！</a:t>
            </a:r>
            <a:r>
              <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(‘ω’)</a:t>
            </a:r>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ノ</a:t>
            </a:r>
            <a:endParaRPr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89479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02C0990-B1D6-4AFE-94B9-6894E544AC2D}"/>
              </a:ext>
            </a:extLst>
          </p:cNvPr>
          <p:cNvPicPr>
            <a:picLocks noChangeAspect="1"/>
          </p:cNvPicPr>
          <p:nvPr/>
        </p:nvPicPr>
        <p:blipFill>
          <a:blip r:embed="rId3"/>
          <a:stretch>
            <a:fillRect/>
          </a:stretch>
        </p:blipFill>
        <p:spPr>
          <a:xfrm>
            <a:off x="4380" y="0"/>
            <a:ext cx="4076160" cy="2838342"/>
          </a:xfrm>
          <a:prstGeom prst="rect">
            <a:avLst/>
          </a:prstGeom>
        </p:spPr>
      </p:pic>
      <p:sp>
        <p:nvSpPr>
          <p:cNvPr id="8" name="テキスト ボックス 7">
            <a:extLst>
              <a:ext uri="{FF2B5EF4-FFF2-40B4-BE49-F238E27FC236}">
                <a16:creationId xmlns:a16="http://schemas.microsoft.com/office/drawing/2014/main" id="{B8E219C2-926D-47AC-9FDE-C5D8997E10B9}"/>
              </a:ext>
            </a:extLst>
          </p:cNvPr>
          <p:cNvSpPr txBox="1"/>
          <p:nvPr/>
        </p:nvSpPr>
        <p:spPr>
          <a:xfrm>
            <a:off x="4080540" y="134244"/>
            <a:ext cx="4572000" cy="1384995"/>
          </a:xfrm>
          <a:prstGeom prst="rect">
            <a:avLst/>
          </a:prstGeom>
          <a:noFill/>
        </p:spPr>
        <p:txBody>
          <a:bodyPr wrap="square">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まずは、床を設置しよう</a:t>
            </a:r>
            <a:endParaRPr kumimoji="1" lang="en-US" altLang="ja-JP" sz="2800" b="1" dirty="0">
              <a:solidFill>
                <a:schemeClr val="tx1"/>
              </a:solidFill>
              <a:latin typeface="851マカポップ" panose="02000600000000000000" pitchFamily="2" charset="-128"/>
              <a:ea typeface="851マカポップ" panose="02000600000000000000" pitchFamily="2" charset="-128"/>
            </a:endParaRPr>
          </a:p>
          <a:p>
            <a:endParaRPr kumimoji="1" lang="en-US" altLang="ja-JP" b="1" dirty="0">
              <a:solidFill>
                <a:schemeClr val="tx1"/>
              </a:solidFill>
              <a:latin typeface="+mj-ea"/>
              <a:ea typeface="+mj-ea"/>
            </a:endParaRPr>
          </a:p>
          <a:p>
            <a:r>
              <a:rPr kumimoji="1" lang="en-US" altLang="ja-JP" b="1" dirty="0" err="1">
                <a:solidFill>
                  <a:schemeClr val="tx1"/>
                </a:solidFill>
                <a:latin typeface="+mj-ea"/>
                <a:ea typeface="+mj-ea"/>
              </a:rPr>
              <a:t>GameObject</a:t>
            </a:r>
            <a:r>
              <a:rPr kumimoji="1" lang="ja-JP" altLang="en-US" b="1" dirty="0">
                <a:solidFill>
                  <a:schemeClr val="tx1"/>
                </a:solidFill>
                <a:latin typeface="+mj-ea"/>
                <a:ea typeface="+mj-ea"/>
              </a:rPr>
              <a:t>から、３</a:t>
            </a:r>
            <a:r>
              <a:rPr kumimoji="1" lang="en-US" altLang="ja-JP" b="1" dirty="0" err="1">
                <a:solidFill>
                  <a:schemeClr val="tx1"/>
                </a:solidFill>
                <a:latin typeface="+mj-ea"/>
                <a:ea typeface="+mj-ea"/>
              </a:rPr>
              <a:t>DObjectPlane</a:t>
            </a:r>
            <a:r>
              <a:rPr kumimoji="1" lang="ja-JP" altLang="en-US" b="1" dirty="0">
                <a:solidFill>
                  <a:schemeClr val="tx1"/>
                </a:solidFill>
                <a:latin typeface="+mj-ea"/>
                <a:ea typeface="+mj-ea"/>
              </a:rPr>
              <a:t>を選んで選択</a:t>
            </a:r>
            <a:endParaRPr kumimoji="1" lang="en-US" altLang="ja-JP" b="1" dirty="0">
              <a:solidFill>
                <a:schemeClr val="tx1"/>
              </a:solidFill>
              <a:latin typeface="+mj-ea"/>
              <a:ea typeface="+mj-ea"/>
            </a:endParaRPr>
          </a:p>
          <a:p>
            <a:endParaRPr kumimoji="1" lang="en-US" altLang="ja-JP" b="1" dirty="0">
              <a:solidFill>
                <a:schemeClr val="tx1"/>
              </a:solidFill>
              <a:latin typeface="+mj-ea"/>
              <a:ea typeface="+mj-ea"/>
            </a:endParaRPr>
          </a:p>
          <a:p>
            <a:endParaRPr kumimoji="1" lang="ja-JP" altLang="en-US" b="1" dirty="0">
              <a:solidFill>
                <a:schemeClr val="tx1"/>
              </a:solidFill>
              <a:latin typeface="+mj-ea"/>
              <a:ea typeface="+mj-ea"/>
            </a:endParaRPr>
          </a:p>
        </p:txBody>
      </p:sp>
      <p:sp>
        <p:nvSpPr>
          <p:cNvPr id="9" name="楕円 8">
            <a:extLst>
              <a:ext uri="{FF2B5EF4-FFF2-40B4-BE49-F238E27FC236}">
                <a16:creationId xmlns:a16="http://schemas.microsoft.com/office/drawing/2014/main" id="{710AE078-C7A4-481C-8E6D-45375FE80731}"/>
              </a:ext>
            </a:extLst>
          </p:cNvPr>
          <p:cNvSpPr/>
          <p:nvPr/>
        </p:nvSpPr>
        <p:spPr>
          <a:xfrm>
            <a:off x="440189" y="108285"/>
            <a:ext cx="515640" cy="22000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0" name="楕円 9">
            <a:extLst>
              <a:ext uri="{FF2B5EF4-FFF2-40B4-BE49-F238E27FC236}">
                <a16:creationId xmlns:a16="http://schemas.microsoft.com/office/drawing/2014/main" id="{16CC6B9D-2CD7-4EBB-831E-6DC40BD7F217}"/>
              </a:ext>
            </a:extLst>
          </p:cNvPr>
          <p:cNvSpPr/>
          <p:nvPr/>
        </p:nvSpPr>
        <p:spPr>
          <a:xfrm>
            <a:off x="350635" y="436575"/>
            <a:ext cx="1485041"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4F55F82-20FC-49A0-A5C2-340E68E48975}"/>
              </a:ext>
            </a:extLst>
          </p:cNvPr>
          <p:cNvSpPr/>
          <p:nvPr/>
        </p:nvSpPr>
        <p:spPr>
          <a:xfrm>
            <a:off x="1581461" y="826742"/>
            <a:ext cx="907525"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10DBBCE-E09B-4EFB-A9E2-B0DC0F914E9E}"/>
              </a:ext>
            </a:extLst>
          </p:cNvPr>
          <p:cNvPicPr>
            <a:picLocks noChangeAspect="1"/>
          </p:cNvPicPr>
          <p:nvPr/>
        </p:nvPicPr>
        <p:blipFill>
          <a:blip r:embed="rId4"/>
          <a:stretch>
            <a:fillRect/>
          </a:stretch>
        </p:blipFill>
        <p:spPr>
          <a:xfrm>
            <a:off x="4182036" y="1326911"/>
            <a:ext cx="4898271" cy="2579529"/>
          </a:xfrm>
          <a:prstGeom prst="rect">
            <a:avLst/>
          </a:prstGeom>
        </p:spPr>
      </p:pic>
      <p:sp>
        <p:nvSpPr>
          <p:cNvPr id="5" name="テキスト ボックス 4">
            <a:extLst>
              <a:ext uri="{FF2B5EF4-FFF2-40B4-BE49-F238E27FC236}">
                <a16:creationId xmlns:a16="http://schemas.microsoft.com/office/drawing/2014/main" id="{686E5AC9-5BDD-42D0-B266-E2B34EFFCF81}"/>
              </a:ext>
            </a:extLst>
          </p:cNvPr>
          <p:cNvSpPr txBox="1"/>
          <p:nvPr/>
        </p:nvSpPr>
        <p:spPr>
          <a:xfrm>
            <a:off x="338189" y="3056629"/>
            <a:ext cx="4076160" cy="1600438"/>
          </a:xfrm>
          <a:prstGeom prst="rect">
            <a:avLst/>
          </a:prstGeom>
          <a:noFill/>
        </p:spPr>
        <p:txBody>
          <a:bodyPr wrap="square" rtlCol="0">
            <a:spAutoFit/>
          </a:bodyPr>
          <a:lstStyle/>
          <a:p>
            <a:r>
              <a:rPr kumimoji="1" lang="ja-JP" altLang="en-US" b="1" dirty="0">
                <a:solidFill>
                  <a:schemeClr val="tx1"/>
                </a:solidFill>
              </a:rPr>
              <a:t>現状だと、</a:t>
            </a:r>
            <a:r>
              <a:rPr kumimoji="1" lang="en-US" altLang="ja-JP" b="1" dirty="0">
                <a:solidFill>
                  <a:schemeClr val="tx1"/>
                </a:solidFill>
              </a:rPr>
              <a:t>Transform</a:t>
            </a:r>
            <a:r>
              <a:rPr kumimoji="1" lang="ja-JP" altLang="en-US" b="1" dirty="0">
                <a:solidFill>
                  <a:schemeClr val="tx1"/>
                </a:solidFill>
              </a:rPr>
              <a:t>（座標の位置）が０ではないので、</a:t>
            </a:r>
            <a:r>
              <a:rPr kumimoji="1" lang="en-US" altLang="ja-JP" b="1" u="sng" dirty="0">
                <a:solidFill>
                  <a:schemeClr val="tx1"/>
                </a:solidFill>
              </a:rPr>
              <a:t>inspector</a:t>
            </a:r>
            <a:r>
              <a:rPr kumimoji="1" lang="ja-JP" altLang="en-US" b="1" dirty="0">
                <a:solidFill>
                  <a:schemeClr val="tx1"/>
                </a:solidFill>
              </a:rPr>
              <a:t>の</a:t>
            </a:r>
            <a:r>
              <a:rPr kumimoji="1" lang="en-US" altLang="ja-JP" b="1" u="sng" dirty="0">
                <a:solidFill>
                  <a:schemeClr val="tx1"/>
                </a:solidFill>
              </a:rPr>
              <a:t>Transform</a:t>
            </a:r>
            <a:r>
              <a:rPr kumimoji="1" lang="ja-JP" altLang="en-US" b="1" u="sng" dirty="0">
                <a:solidFill>
                  <a:schemeClr val="tx1"/>
                </a:solidFill>
              </a:rPr>
              <a:t>の項目の一番端の</a:t>
            </a:r>
            <a:endParaRPr kumimoji="1" lang="en-US" altLang="ja-JP" b="1" u="sng" dirty="0">
              <a:solidFill>
                <a:schemeClr val="tx1"/>
              </a:solidFill>
            </a:endParaRPr>
          </a:p>
          <a:p>
            <a:r>
              <a:rPr kumimoji="1" lang="en-US" altLang="ja-JP" b="1" dirty="0"/>
              <a:t>      </a:t>
            </a:r>
            <a:r>
              <a:rPr kumimoji="1" lang="ja-JP" altLang="en-US" b="1" dirty="0">
                <a:solidFill>
                  <a:schemeClr val="tx1"/>
                </a:solidFill>
              </a:rPr>
              <a:t>この</a:t>
            </a:r>
            <a:r>
              <a:rPr kumimoji="1" lang="en-US" altLang="ja-JP" b="1" dirty="0">
                <a:solidFill>
                  <a:schemeClr val="tx1"/>
                </a:solidFill>
              </a:rPr>
              <a:t>UI</a:t>
            </a:r>
            <a:r>
              <a:rPr kumimoji="1" lang="ja-JP" altLang="en-US" b="1" dirty="0">
                <a:solidFill>
                  <a:schemeClr val="tx1"/>
                </a:solidFill>
              </a:rPr>
              <a:t>をクリックし、</a:t>
            </a:r>
            <a:r>
              <a:rPr kumimoji="1" lang="en-US" altLang="ja-JP" b="1" dirty="0" err="1">
                <a:solidFill>
                  <a:schemeClr val="tx1"/>
                </a:solidFill>
              </a:rPr>
              <a:t>ResetPosition</a:t>
            </a:r>
            <a:r>
              <a:rPr kumimoji="1" lang="ja-JP" altLang="en-US" b="1" dirty="0">
                <a:solidFill>
                  <a:schemeClr val="tx1"/>
                </a:solidFill>
              </a:rPr>
              <a:t>で</a:t>
            </a:r>
            <a:r>
              <a:rPr kumimoji="1" lang="en-US" altLang="ja-JP" b="1" dirty="0">
                <a:solidFill>
                  <a:schemeClr val="tx1"/>
                </a:solidFill>
              </a:rPr>
              <a:t>Transform</a:t>
            </a:r>
            <a:r>
              <a:rPr kumimoji="1" lang="ja-JP" altLang="en-US" b="1" dirty="0">
                <a:solidFill>
                  <a:schemeClr val="tx1"/>
                </a:solidFill>
              </a:rPr>
              <a:t>の</a:t>
            </a:r>
            <a:endParaRPr kumimoji="1" lang="en-US" altLang="ja-JP" b="1" dirty="0">
              <a:solidFill>
                <a:schemeClr val="tx1"/>
              </a:solidFill>
            </a:endParaRPr>
          </a:p>
          <a:p>
            <a:r>
              <a:rPr kumimoji="1" lang="ja-JP" altLang="en-US" b="1" dirty="0">
                <a:solidFill>
                  <a:schemeClr val="tx1"/>
                </a:solidFill>
              </a:rPr>
              <a:t>　　座標を原点にする。</a:t>
            </a:r>
            <a:endParaRPr kumimoji="1" lang="en-US" altLang="ja-JP" b="1" dirty="0">
              <a:solidFill>
                <a:schemeClr val="tx1"/>
              </a:solidFill>
            </a:endParaRPr>
          </a:p>
          <a:p>
            <a:endParaRPr kumimoji="1" lang="ja-JP" altLang="en-US" dirty="0"/>
          </a:p>
        </p:txBody>
      </p:sp>
      <p:pic>
        <p:nvPicPr>
          <p:cNvPr id="12" name="図 11">
            <a:extLst>
              <a:ext uri="{FF2B5EF4-FFF2-40B4-BE49-F238E27FC236}">
                <a16:creationId xmlns:a16="http://schemas.microsoft.com/office/drawing/2014/main" id="{FA09B9BD-BB89-4EED-9A18-D551DF50753A}"/>
              </a:ext>
            </a:extLst>
          </p:cNvPr>
          <p:cNvPicPr>
            <a:picLocks noChangeAspect="1"/>
          </p:cNvPicPr>
          <p:nvPr/>
        </p:nvPicPr>
        <p:blipFill>
          <a:blip r:embed="rId5"/>
          <a:stretch>
            <a:fillRect/>
          </a:stretch>
        </p:blipFill>
        <p:spPr>
          <a:xfrm flipH="1">
            <a:off x="195278" y="3642505"/>
            <a:ext cx="310714" cy="428685"/>
          </a:xfrm>
          <a:prstGeom prst="rect">
            <a:avLst/>
          </a:prstGeom>
        </p:spPr>
      </p:pic>
      <p:sp>
        <p:nvSpPr>
          <p:cNvPr id="13" name="爆発: 14 pt 12">
            <a:extLst>
              <a:ext uri="{FF2B5EF4-FFF2-40B4-BE49-F238E27FC236}">
                <a16:creationId xmlns:a16="http://schemas.microsoft.com/office/drawing/2014/main" id="{114C787F-086E-4BD2-A6C7-33092BC381CF}"/>
              </a:ext>
            </a:extLst>
          </p:cNvPr>
          <p:cNvSpPr/>
          <p:nvPr/>
        </p:nvSpPr>
        <p:spPr>
          <a:xfrm>
            <a:off x="30497" y="3510585"/>
            <a:ext cx="615383" cy="692523"/>
          </a:xfrm>
          <a:prstGeom prst="irregularSeal2">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704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2C43C4E-384B-4A06-8BA7-8BA779229F58}"/>
              </a:ext>
            </a:extLst>
          </p:cNvPr>
          <p:cNvPicPr>
            <a:picLocks noChangeAspect="1"/>
          </p:cNvPicPr>
          <p:nvPr/>
        </p:nvPicPr>
        <p:blipFill>
          <a:blip r:embed="rId2"/>
          <a:stretch>
            <a:fillRect/>
          </a:stretch>
        </p:blipFill>
        <p:spPr>
          <a:xfrm>
            <a:off x="0" y="0"/>
            <a:ext cx="9144000" cy="4829981"/>
          </a:xfrm>
          <a:prstGeom prst="rect">
            <a:avLst/>
          </a:prstGeom>
        </p:spPr>
      </p:pic>
      <p:sp>
        <p:nvSpPr>
          <p:cNvPr id="8" name="テキスト ボックス 7">
            <a:extLst>
              <a:ext uri="{FF2B5EF4-FFF2-40B4-BE49-F238E27FC236}">
                <a16:creationId xmlns:a16="http://schemas.microsoft.com/office/drawing/2014/main" id="{735F87EE-441D-4EDA-B162-B6395B5C507A}"/>
              </a:ext>
            </a:extLst>
          </p:cNvPr>
          <p:cNvSpPr txBox="1"/>
          <p:nvPr/>
        </p:nvSpPr>
        <p:spPr>
          <a:xfrm>
            <a:off x="6246160" y="1870385"/>
            <a:ext cx="3102378" cy="307777"/>
          </a:xfrm>
          <a:prstGeom prst="rect">
            <a:avLst/>
          </a:prstGeom>
          <a:noFill/>
        </p:spPr>
        <p:txBody>
          <a:bodyPr wrap="square" rtlCol="0">
            <a:spAutoFit/>
          </a:bodyPr>
          <a:lstStyle/>
          <a:p>
            <a:r>
              <a:rPr kumimoji="1" lang="en-US" altLang="ja-JP" b="1" dirty="0">
                <a:solidFill>
                  <a:schemeClr val="tx1"/>
                </a:solidFill>
              </a:rPr>
              <a:t>Scale</a:t>
            </a:r>
            <a:r>
              <a:rPr kumimoji="1" lang="ja-JP" altLang="en-US" b="1" dirty="0">
                <a:solidFill>
                  <a:schemeClr val="tx1"/>
                </a:solidFill>
              </a:rPr>
              <a:t>を　</a:t>
            </a:r>
            <a:r>
              <a:rPr kumimoji="1" lang="en-US" altLang="ja-JP" b="1" dirty="0">
                <a:solidFill>
                  <a:schemeClr val="tx1"/>
                </a:solidFill>
              </a:rPr>
              <a:t>X,1.5,Y10</a:t>
            </a:r>
            <a:r>
              <a:rPr kumimoji="1" lang="ja-JP" altLang="en-US" b="1" dirty="0">
                <a:solidFill>
                  <a:schemeClr val="tx1"/>
                </a:solidFill>
              </a:rPr>
              <a:t>ぐらいに変更</a:t>
            </a:r>
            <a:r>
              <a:rPr kumimoji="1" lang="ja-JP" altLang="en-US" dirty="0">
                <a:solidFill>
                  <a:schemeClr val="tx1"/>
                </a:solidFill>
              </a:rPr>
              <a:t>！</a:t>
            </a:r>
          </a:p>
        </p:txBody>
      </p:sp>
    </p:spTree>
    <p:extLst>
      <p:ext uri="{BB962C8B-B14F-4D97-AF65-F5344CB8AC3E}">
        <p14:creationId xmlns:p14="http://schemas.microsoft.com/office/powerpoint/2010/main" val="94366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C8BC9C3-9A18-4E1A-BEBB-D5D863170D9D}"/>
              </a:ext>
            </a:extLst>
          </p:cNvPr>
          <p:cNvPicPr>
            <a:picLocks noChangeAspect="1"/>
          </p:cNvPicPr>
          <p:nvPr/>
        </p:nvPicPr>
        <p:blipFill>
          <a:blip r:embed="rId2"/>
          <a:stretch>
            <a:fillRect/>
          </a:stretch>
        </p:blipFill>
        <p:spPr>
          <a:xfrm>
            <a:off x="0" y="200141"/>
            <a:ext cx="9144000" cy="4581853"/>
          </a:xfrm>
          <a:prstGeom prst="rect">
            <a:avLst/>
          </a:prstGeom>
        </p:spPr>
      </p:pic>
      <p:sp>
        <p:nvSpPr>
          <p:cNvPr id="6" name="楕円 5">
            <a:extLst>
              <a:ext uri="{FF2B5EF4-FFF2-40B4-BE49-F238E27FC236}">
                <a16:creationId xmlns:a16="http://schemas.microsoft.com/office/drawing/2014/main" id="{4785E81C-BFB9-431F-9949-CCAF3ED11409}"/>
              </a:ext>
            </a:extLst>
          </p:cNvPr>
          <p:cNvSpPr/>
          <p:nvPr/>
        </p:nvSpPr>
        <p:spPr>
          <a:xfrm>
            <a:off x="625288" y="255494"/>
            <a:ext cx="860612"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E1F72A7-0D46-440F-918A-8123ECC968EB}"/>
              </a:ext>
            </a:extLst>
          </p:cNvPr>
          <p:cNvSpPr/>
          <p:nvPr/>
        </p:nvSpPr>
        <p:spPr>
          <a:xfrm>
            <a:off x="457200" y="732865"/>
            <a:ext cx="2265829"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D49642B-0718-4A62-B13D-49B7C68A1796}"/>
              </a:ext>
            </a:extLst>
          </p:cNvPr>
          <p:cNvSpPr/>
          <p:nvPr/>
        </p:nvSpPr>
        <p:spPr>
          <a:xfrm>
            <a:off x="2575112" y="732865"/>
            <a:ext cx="1324535"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7F5725F-1437-4584-B7AA-640B98190447}"/>
              </a:ext>
            </a:extLst>
          </p:cNvPr>
          <p:cNvSpPr txBox="1"/>
          <p:nvPr/>
        </p:nvSpPr>
        <p:spPr>
          <a:xfrm>
            <a:off x="6407524" y="1264023"/>
            <a:ext cx="3025588" cy="523220"/>
          </a:xfrm>
          <a:prstGeom prst="rect">
            <a:avLst/>
          </a:prstGeom>
          <a:noFill/>
        </p:spPr>
        <p:txBody>
          <a:bodyPr wrap="square" rtlCol="0">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壁を作る</a:t>
            </a:r>
          </a:p>
        </p:txBody>
      </p:sp>
      <p:sp>
        <p:nvSpPr>
          <p:cNvPr id="11" name="テキスト ボックス 10">
            <a:extLst>
              <a:ext uri="{FF2B5EF4-FFF2-40B4-BE49-F238E27FC236}">
                <a16:creationId xmlns:a16="http://schemas.microsoft.com/office/drawing/2014/main" id="{8BE28803-617E-4CCA-AB88-5A7A1DEC6662}"/>
              </a:ext>
            </a:extLst>
          </p:cNvPr>
          <p:cNvSpPr txBox="1"/>
          <p:nvPr/>
        </p:nvSpPr>
        <p:spPr>
          <a:xfrm>
            <a:off x="3785347" y="2151528"/>
            <a:ext cx="4787153" cy="1169551"/>
          </a:xfrm>
          <a:prstGeom prst="rect">
            <a:avLst/>
          </a:prstGeom>
          <a:noFill/>
        </p:spPr>
        <p:txBody>
          <a:bodyPr wrap="square" rtlCol="0">
            <a:spAutoFit/>
          </a:bodyPr>
          <a:lstStyle/>
          <a:p>
            <a:r>
              <a:rPr kumimoji="1" lang="ja-JP" altLang="en-US" b="1" dirty="0">
                <a:solidFill>
                  <a:schemeClr val="tx1"/>
                </a:solidFill>
                <a:latin typeface="+mn-lt"/>
              </a:rPr>
              <a:t>先ほどと同様、</a:t>
            </a:r>
            <a:r>
              <a:rPr kumimoji="1" lang="en-US" altLang="ja-JP" b="1" u="sng" dirty="0" err="1">
                <a:solidFill>
                  <a:schemeClr val="tx1"/>
                </a:solidFill>
                <a:latin typeface="+mn-lt"/>
              </a:rPr>
              <a:t>GameObject</a:t>
            </a:r>
            <a:r>
              <a:rPr kumimoji="1" lang="ja-JP" altLang="en-US" b="1" dirty="0">
                <a:solidFill>
                  <a:schemeClr val="tx1"/>
                </a:solidFill>
                <a:latin typeface="+mn-lt"/>
              </a:rPr>
              <a:t>から</a:t>
            </a:r>
            <a:endParaRPr kumimoji="1" lang="en-US" altLang="ja-JP" b="1" dirty="0">
              <a:solidFill>
                <a:schemeClr val="tx1"/>
              </a:solidFill>
              <a:latin typeface="+mn-lt"/>
            </a:endParaRPr>
          </a:p>
          <a:p>
            <a:r>
              <a:rPr kumimoji="1" lang="ja-JP" altLang="en-US" b="1" dirty="0">
                <a:solidFill>
                  <a:schemeClr val="tx1"/>
                </a:solidFill>
                <a:latin typeface="+mn-lt"/>
              </a:rPr>
              <a:t>３</a:t>
            </a:r>
            <a:r>
              <a:rPr kumimoji="1" lang="en-US" altLang="ja-JP" b="1" dirty="0">
                <a:solidFill>
                  <a:schemeClr val="tx1"/>
                </a:solidFill>
                <a:latin typeface="+mn-lt"/>
              </a:rPr>
              <a:t>D</a:t>
            </a:r>
            <a:r>
              <a:rPr kumimoji="1" lang="ja-JP" altLang="en-US" b="1" dirty="0">
                <a:solidFill>
                  <a:schemeClr val="tx1"/>
                </a:solidFill>
                <a:latin typeface="+mn-lt"/>
              </a:rPr>
              <a:t> </a:t>
            </a:r>
            <a:r>
              <a:rPr kumimoji="1" lang="en-US" altLang="ja-JP" b="1" dirty="0">
                <a:solidFill>
                  <a:schemeClr val="tx1"/>
                </a:solidFill>
                <a:latin typeface="+mn-lt"/>
              </a:rPr>
              <a:t>Object </a:t>
            </a:r>
            <a:r>
              <a:rPr kumimoji="1" lang="ja-JP" altLang="en-US" b="1" dirty="0">
                <a:solidFill>
                  <a:schemeClr val="tx1"/>
                </a:solidFill>
                <a:latin typeface="+mn-lt"/>
              </a:rPr>
              <a:t>次</a:t>
            </a:r>
            <a:r>
              <a:rPr kumimoji="1" lang="ja-JP" altLang="en-US" b="1" u="sng" dirty="0">
                <a:solidFill>
                  <a:schemeClr val="tx1"/>
                </a:solidFill>
                <a:latin typeface="+mn-lt"/>
              </a:rPr>
              <a:t>Ｃ</a:t>
            </a:r>
            <a:r>
              <a:rPr kumimoji="1" lang="en-US" altLang="ja-JP" b="1" u="sng" dirty="0" err="1">
                <a:solidFill>
                  <a:schemeClr val="tx1"/>
                </a:solidFill>
                <a:latin typeface="+mn-lt"/>
              </a:rPr>
              <a:t>ube</a:t>
            </a:r>
            <a:r>
              <a:rPr kumimoji="1" lang="ja-JP" altLang="en-US" b="1" dirty="0">
                <a:solidFill>
                  <a:schemeClr val="tx1"/>
                </a:solidFill>
                <a:latin typeface="+mn-lt"/>
              </a:rPr>
              <a:t>を選択</a:t>
            </a:r>
            <a:endParaRPr kumimoji="1" lang="en-US" altLang="ja-JP" b="1" dirty="0">
              <a:solidFill>
                <a:schemeClr val="tx1"/>
              </a:solidFill>
              <a:latin typeface="+mn-lt"/>
            </a:endParaRPr>
          </a:p>
          <a:p>
            <a:r>
              <a:rPr kumimoji="1" lang="ja-JP" altLang="en-US" b="1" dirty="0">
                <a:solidFill>
                  <a:schemeClr val="tx1"/>
                </a:solidFill>
                <a:latin typeface="+mn-lt"/>
              </a:rPr>
              <a:t>そして</a:t>
            </a:r>
            <a:r>
              <a:rPr kumimoji="1" lang="en-US" altLang="ja-JP" b="1" u="sng" dirty="0">
                <a:solidFill>
                  <a:schemeClr val="tx1"/>
                </a:solidFill>
                <a:latin typeface="+mn-lt"/>
              </a:rPr>
              <a:t>Transform</a:t>
            </a:r>
            <a:r>
              <a:rPr kumimoji="1" lang="ja-JP" altLang="en-US" b="1" dirty="0">
                <a:solidFill>
                  <a:schemeClr val="tx1"/>
                </a:solidFill>
                <a:latin typeface="+mn-lt"/>
              </a:rPr>
              <a:t>をこれも先ほどと同様</a:t>
            </a:r>
            <a:endParaRPr kumimoji="1" lang="en-US" altLang="ja-JP" b="1" dirty="0">
              <a:solidFill>
                <a:schemeClr val="tx1"/>
              </a:solidFill>
              <a:latin typeface="+mn-lt"/>
            </a:endParaRPr>
          </a:p>
          <a:p>
            <a:r>
              <a:rPr kumimoji="1" lang="en-US" altLang="ja-JP" b="1" dirty="0" err="1">
                <a:solidFill>
                  <a:schemeClr val="tx1"/>
                </a:solidFill>
                <a:latin typeface="+mn-lt"/>
              </a:rPr>
              <a:t>ResetPosition</a:t>
            </a:r>
            <a:r>
              <a:rPr kumimoji="1" lang="ja-JP" altLang="en-US" b="1" dirty="0">
                <a:solidFill>
                  <a:schemeClr val="tx1"/>
                </a:solidFill>
                <a:latin typeface="+mn-lt"/>
              </a:rPr>
              <a:t>を選択</a:t>
            </a:r>
            <a:endParaRPr kumimoji="1" lang="en-US" altLang="ja-JP" b="1" dirty="0">
              <a:solidFill>
                <a:schemeClr val="tx1"/>
              </a:solidFill>
              <a:latin typeface="+mn-lt"/>
            </a:endParaRPr>
          </a:p>
          <a:p>
            <a:endParaRPr kumimoji="1" lang="ja-JP" altLang="en-US" b="1" dirty="0">
              <a:solidFill>
                <a:schemeClr val="tx1"/>
              </a:solidFill>
              <a:latin typeface="+mn-lt"/>
            </a:endParaRPr>
          </a:p>
        </p:txBody>
      </p:sp>
    </p:spTree>
    <p:extLst>
      <p:ext uri="{BB962C8B-B14F-4D97-AF65-F5344CB8AC3E}">
        <p14:creationId xmlns:p14="http://schemas.microsoft.com/office/powerpoint/2010/main" val="85364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6526106-4D4F-4867-B348-CCA561A66A6F}"/>
              </a:ext>
            </a:extLst>
          </p:cNvPr>
          <p:cNvPicPr>
            <a:picLocks noChangeAspect="1"/>
          </p:cNvPicPr>
          <p:nvPr/>
        </p:nvPicPr>
        <p:blipFill>
          <a:blip r:embed="rId2"/>
          <a:stretch>
            <a:fillRect/>
          </a:stretch>
        </p:blipFill>
        <p:spPr>
          <a:xfrm>
            <a:off x="0" y="0"/>
            <a:ext cx="9144000" cy="4917332"/>
          </a:xfrm>
          <a:prstGeom prst="rect">
            <a:avLst/>
          </a:prstGeom>
        </p:spPr>
      </p:pic>
      <p:sp>
        <p:nvSpPr>
          <p:cNvPr id="6" name="テキスト ボックス 5">
            <a:extLst>
              <a:ext uri="{FF2B5EF4-FFF2-40B4-BE49-F238E27FC236}">
                <a16:creationId xmlns:a16="http://schemas.microsoft.com/office/drawing/2014/main" id="{03CC3066-727A-432A-9C59-89F769A00F86}"/>
              </a:ext>
            </a:extLst>
          </p:cNvPr>
          <p:cNvSpPr txBox="1"/>
          <p:nvPr/>
        </p:nvSpPr>
        <p:spPr>
          <a:xfrm>
            <a:off x="6447866" y="1720583"/>
            <a:ext cx="2335490" cy="307777"/>
          </a:xfrm>
          <a:prstGeom prst="rect">
            <a:avLst/>
          </a:prstGeom>
          <a:noFill/>
        </p:spPr>
        <p:txBody>
          <a:bodyPr wrap="square" rtlCol="0">
            <a:spAutoFit/>
          </a:bodyPr>
          <a:lstStyle/>
          <a:p>
            <a:r>
              <a:rPr kumimoji="1" lang="ja-JP" altLang="en-US" b="1" dirty="0">
                <a:solidFill>
                  <a:schemeClr val="tx1"/>
                </a:solidFill>
                <a:latin typeface="+mn-lt"/>
              </a:rPr>
              <a:t>大きさは大体</a:t>
            </a:r>
            <a:r>
              <a:rPr kumimoji="1" lang="en-US" altLang="ja-JP" b="1" dirty="0">
                <a:solidFill>
                  <a:srgbClr val="FF0000"/>
                </a:solidFill>
              </a:rPr>
              <a:t>X</a:t>
            </a:r>
            <a:r>
              <a:rPr kumimoji="1" lang="en-US" altLang="ja-JP" b="1" dirty="0"/>
              <a:t>,</a:t>
            </a:r>
            <a:r>
              <a:rPr kumimoji="1" lang="en-US" altLang="ja-JP" b="1" dirty="0">
                <a:solidFill>
                  <a:schemeClr val="tx1"/>
                </a:solidFill>
              </a:rPr>
              <a:t>15</a:t>
            </a:r>
            <a:r>
              <a:rPr kumimoji="1" lang="en-US" altLang="ja-JP" b="1" dirty="0"/>
              <a:t>,</a:t>
            </a:r>
            <a:r>
              <a:rPr kumimoji="1" lang="en-US" altLang="ja-JP" b="1" dirty="0">
                <a:solidFill>
                  <a:srgbClr val="92D050"/>
                </a:solidFill>
              </a:rPr>
              <a:t>Y</a:t>
            </a:r>
            <a:r>
              <a:rPr kumimoji="1" lang="en-US" altLang="ja-JP" b="1" dirty="0"/>
              <a:t>.</a:t>
            </a:r>
            <a:r>
              <a:rPr kumimoji="1" lang="en-US" altLang="ja-JP" b="1" dirty="0">
                <a:solidFill>
                  <a:schemeClr val="tx1"/>
                </a:solidFill>
              </a:rPr>
              <a:t>1</a:t>
            </a:r>
            <a:r>
              <a:rPr kumimoji="1" lang="en-US" altLang="ja-JP" b="1" dirty="0">
                <a:solidFill>
                  <a:schemeClr val="bg1"/>
                </a:solidFill>
              </a:rPr>
              <a:t>,Z</a:t>
            </a:r>
            <a:r>
              <a:rPr kumimoji="1" lang="en-US" altLang="ja-JP" b="1" dirty="0"/>
              <a:t>.</a:t>
            </a:r>
            <a:r>
              <a:rPr kumimoji="1" lang="en-US" altLang="ja-JP" b="1" dirty="0">
                <a:solidFill>
                  <a:schemeClr val="tx1"/>
                </a:solidFill>
              </a:rPr>
              <a:t>1</a:t>
            </a:r>
            <a:endParaRPr kumimoji="1" lang="ja-JP" altLang="en-US" b="1" dirty="0">
              <a:solidFill>
                <a:schemeClr val="tx1"/>
              </a:solidFill>
            </a:endParaRPr>
          </a:p>
        </p:txBody>
      </p:sp>
    </p:spTree>
    <p:extLst>
      <p:ext uri="{BB962C8B-B14F-4D97-AF65-F5344CB8AC3E}">
        <p14:creationId xmlns:p14="http://schemas.microsoft.com/office/powerpoint/2010/main" val="335754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A48F020-F7E0-41F4-B1A6-AE55DFD3CDD9}"/>
              </a:ext>
            </a:extLst>
          </p:cNvPr>
          <p:cNvPicPr>
            <a:picLocks noChangeAspect="1"/>
          </p:cNvPicPr>
          <p:nvPr/>
        </p:nvPicPr>
        <p:blipFill>
          <a:blip r:embed="rId2"/>
          <a:stretch>
            <a:fillRect/>
          </a:stretch>
        </p:blipFill>
        <p:spPr>
          <a:xfrm>
            <a:off x="0" y="0"/>
            <a:ext cx="7289600" cy="3933265"/>
          </a:xfrm>
          <a:prstGeom prst="rect">
            <a:avLst/>
          </a:prstGeom>
        </p:spPr>
      </p:pic>
      <p:sp>
        <p:nvSpPr>
          <p:cNvPr id="6" name="テキスト ボックス 5">
            <a:extLst>
              <a:ext uri="{FF2B5EF4-FFF2-40B4-BE49-F238E27FC236}">
                <a16:creationId xmlns:a16="http://schemas.microsoft.com/office/drawing/2014/main" id="{D1E8B805-4884-413E-BDD3-94FD2BD19EAA}"/>
              </a:ext>
            </a:extLst>
          </p:cNvPr>
          <p:cNvSpPr txBox="1"/>
          <p:nvPr/>
        </p:nvSpPr>
        <p:spPr>
          <a:xfrm>
            <a:off x="107576" y="1788459"/>
            <a:ext cx="4551829" cy="954107"/>
          </a:xfrm>
          <a:prstGeom prst="rect">
            <a:avLst/>
          </a:prstGeom>
          <a:noFill/>
        </p:spPr>
        <p:txBody>
          <a:bodyPr wrap="square" rtlCol="0">
            <a:spAutoFit/>
          </a:bodyPr>
          <a:lstStyle/>
          <a:p>
            <a:r>
              <a:rPr kumimoji="1" lang="ja-JP" altLang="en-US" b="1" dirty="0">
                <a:solidFill>
                  <a:schemeClr val="tx1"/>
                </a:solidFill>
              </a:rPr>
              <a:t>さて、このまま反対側もキューブを呼び出して</a:t>
            </a:r>
            <a:endParaRPr kumimoji="1" lang="en-US" altLang="ja-JP" b="1" dirty="0">
              <a:solidFill>
                <a:schemeClr val="tx1"/>
              </a:solidFill>
            </a:endParaRPr>
          </a:p>
          <a:p>
            <a:r>
              <a:rPr kumimoji="1" lang="ja-JP" altLang="en-US" b="1" dirty="0">
                <a:solidFill>
                  <a:schemeClr val="tx1"/>
                </a:solidFill>
              </a:rPr>
              <a:t>のばして作るのでもいいですがもっと簡単な方法があります　やり方は</a:t>
            </a:r>
            <a:r>
              <a:rPr kumimoji="1" lang="en-US" altLang="ja-JP" b="1" dirty="0">
                <a:solidFill>
                  <a:schemeClr val="tx1"/>
                </a:solidFill>
              </a:rPr>
              <a:t>Hierarchy</a:t>
            </a:r>
            <a:r>
              <a:rPr kumimoji="1" lang="ja-JP" altLang="en-US" b="1" dirty="0">
                <a:solidFill>
                  <a:schemeClr val="tx1"/>
                </a:solidFill>
              </a:rPr>
              <a:t>でＣ</a:t>
            </a:r>
            <a:r>
              <a:rPr kumimoji="1" lang="en-US" altLang="ja-JP" b="1" dirty="0" err="1">
                <a:solidFill>
                  <a:schemeClr val="tx1"/>
                </a:solidFill>
              </a:rPr>
              <a:t>ube</a:t>
            </a:r>
            <a:r>
              <a:rPr kumimoji="1" lang="ja-JP" altLang="en-US" b="1" dirty="0">
                <a:solidFill>
                  <a:schemeClr val="tx1"/>
                </a:solidFill>
              </a:rPr>
              <a:t>を選択し、</a:t>
            </a:r>
            <a:endParaRPr kumimoji="1" lang="en-US" altLang="ja-JP" b="1" dirty="0">
              <a:solidFill>
                <a:schemeClr val="tx1"/>
              </a:solidFill>
            </a:endParaRPr>
          </a:p>
          <a:p>
            <a:r>
              <a:rPr kumimoji="1" lang="ja-JP" altLang="en-US" b="1" dirty="0">
                <a:solidFill>
                  <a:schemeClr val="tx1"/>
                </a:solidFill>
              </a:rPr>
              <a:t>キーボードの</a:t>
            </a:r>
            <a:r>
              <a:rPr kumimoji="1" lang="en-US" altLang="ja-JP" b="1" dirty="0" err="1">
                <a:solidFill>
                  <a:schemeClr val="tx1"/>
                </a:solidFill>
              </a:rPr>
              <a:t>Ctrl+D</a:t>
            </a:r>
            <a:r>
              <a:rPr kumimoji="1" lang="ja-JP" altLang="en-US" b="1" dirty="0">
                <a:solidFill>
                  <a:schemeClr val="tx1"/>
                </a:solidFill>
              </a:rPr>
              <a:t>を押してください</a:t>
            </a:r>
            <a:endParaRPr kumimoji="1" lang="en-US" altLang="ja-JP" b="1" dirty="0">
              <a:solidFill>
                <a:schemeClr val="tx1"/>
              </a:solidFill>
            </a:endParaRPr>
          </a:p>
        </p:txBody>
      </p:sp>
      <p:pic>
        <p:nvPicPr>
          <p:cNvPr id="8" name="図 7">
            <a:extLst>
              <a:ext uri="{FF2B5EF4-FFF2-40B4-BE49-F238E27FC236}">
                <a16:creationId xmlns:a16="http://schemas.microsoft.com/office/drawing/2014/main" id="{05571202-AD37-46BD-9DEB-FE7B2DB6672D}"/>
              </a:ext>
            </a:extLst>
          </p:cNvPr>
          <p:cNvPicPr>
            <a:picLocks noChangeAspect="1"/>
          </p:cNvPicPr>
          <p:nvPr/>
        </p:nvPicPr>
        <p:blipFill rotWithShape="1">
          <a:blip r:embed="rId3"/>
          <a:srcRect l="3384"/>
          <a:stretch/>
        </p:blipFill>
        <p:spPr>
          <a:xfrm>
            <a:off x="3590365" y="2571750"/>
            <a:ext cx="5553635" cy="2538317"/>
          </a:xfrm>
          <a:prstGeom prst="rect">
            <a:avLst/>
          </a:prstGeom>
        </p:spPr>
      </p:pic>
      <p:sp>
        <p:nvSpPr>
          <p:cNvPr id="9" name="テキスト ボックス 8">
            <a:extLst>
              <a:ext uri="{FF2B5EF4-FFF2-40B4-BE49-F238E27FC236}">
                <a16:creationId xmlns:a16="http://schemas.microsoft.com/office/drawing/2014/main" id="{559D4D7F-8258-4196-9DA9-82F738B79B9F}"/>
              </a:ext>
            </a:extLst>
          </p:cNvPr>
          <p:cNvSpPr txBox="1"/>
          <p:nvPr/>
        </p:nvSpPr>
        <p:spPr>
          <a:xfrm>
            <a:off x="3953434" y="3525857"/>
            <a:ext cx="3987054" cy="738664"/>
          </a:xfrm>
          <a:prstGeom prst="rect">
            <a:avLst/>
          </a:prstGeom>
          <a:noFill/>
        </p:spPr>
        <p:txBody>
          <a:bodyPr wrap="square" rtlCol="0">
            <a:spAutoFit/>
          </a:bodyPr>
          <a:lstStyle/>
          <a:p>
            <a:r>
              <a:rPr kumimoji="1" lang="ja-JP" altLang="en-US" b="1" dirty="0">
                <a:solidFill>
                  <a:schemeClr val="tx1"/>
                </a:solidFill>
              </a:rPr>
              <a:t>すると、Ｃ</a:t>
            </a:r>
            <a:r>
              <a:rPr kumimoji="1" lang="en-US" altLang="ja-JP" b="1" dirty="0" err="1">
                <a:solidFill>
                  <a:schemeClr val="tx1"/>
                </a:solidFill>
              </a:rPr>
              <a:t>ube</a:t>
            </a:r>
            <a:r>
              <a:rPr kumimoji="1" lang="ja-JP" altLang="en-US" b="1" dirty="0">
                <a:solidFill>
                  <a:schemeClr val="tx1"/>
                </a:solidFill>
              </a:rPr>
              <a:t>が複製されます！</a:t>
            </a:r>
            <a:endParaRPr kumimoji="1" lang="en-US" altLang="ja-JP" b="1" dirty="0">
              <a:solidFill>
                <a:schemeClr val="tx1"/>
              </a:solidFill>
            </a:endParaRPr>
          </a:p>
          <a:p>
            <a:r>
              <a:rPr kumimoji="1" lang="ja-JP" altLang="en-US" b="1" dirty="0">
                <a:solidFill>
                  <a:schemeClr val="tx1"/>
                </a:solidFill>
              </a:rPr>
              <a:t>これをあとは</a:t>
            </a:r>
            <a:r>
              <a:rPr kumimoji="1" lang="en-US" altLang="ja-JP" b="1" dirty="0">
                <a:solidFill>
                  <a:schemeClr val="tx1"/>
                </a:solidFill>
              </a:rPr>
              <a:t>Z</a:t>
            </a:r>
            <a:r>
              <a:rPr kumimoji="1" lang="ja-JP" altLang="en-US" b="1" dirty="0">
                <a:solidFill>
                  <a:schemeClr val="tx1"/>
                </a:solidFill>
              </a:rPr>
              <a:t>軸にずらせば簡単に反対側をつくることができます！</a:t>
            </a:r>
          </a:p>
        </p:txBody>
      </p:sp>
      <p:sp>
        <p:nvSpPr>
          <p:cNvPr id="10" name="テキスト ボックス 9">
            <a:extLst>
              <a:ext uri="{FF2B5EF4-FFF2-40B4-BE49-F238E27FC236}">
                <a16:creationId xmlns:a16="http://schemas.microsoft.com/office/drawing/2014/main" id="{26F7E4F2-964C-4C24-A4FB-DCF8C60F2DB0}"/>
              </a:ext>
            </a:extLst>
          </p:cNvPr>
          <p:cNvSpPr txBox="1"/>
          <p:nvPr/>
        </p:nvSpPr>
        <p:spPr>
          <a:xfrm>
            <a:off x="7328647" y="2111623"/>
            <a:ext cx="1815353" cy="307777"/>
          </a:xfrm>
          <a:prstGeom prst="rect">
            <a:avLst/>
          </a:prstGeom>
          <a:noFill/>
        </p:spPr>
        <p:txBody>
          <a:bodyPr wrap="square" rtlCol="0">
            <a:spAutoFit/>
          </a:bodyPr>
          <a:lstStyle/>
          <a:p>
            <a:r>
              <a:rPr kumimoji="1" lang="en-US" altLang="ja-JP" dirty="0">
                <a:solidFill>
                  <a:schemeClr val="tx1"/>
                </a:solidFill>
              </a:rPr>
              <a:t>(*‘ω’*)</a:t>
            </a:r>
            <a:r>
              <a:rPr kumimoji="1" lang="ja-JP" altLang="en-US" dirty="0">
                <a:solidFill>
                  <a:schemeClr val="tx1"/>
                </a:solidFill>
              </a:rPr>
              <a:t>らくだね</a:t>
            </a:r>
          </a:p>
        </p:txBody>
      </p:sp>
    </p:spTree>
    <p:extLst>
      <p:ext uri="{BB962C8B-B14F-4D97-AF65-F5344CB8AC3E}">
        <p14:creationId xmlns:p14="http://schemas.microsoft.com/office/powerpoint/2010/main" val="365779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8AADD17-DA43-4585-B998-7CDE68FDF9B4}"/>
              </a:ext>
            </a:extLst>
          </p:cNvPr>
          <p:cNvPicPr>
            <a:picLocks noChangeAspect="1"/>
          </p:cNvPicPr>
          <p:nvPr/>
        </p:nvPicPr>
        <p:blipFill>
          <a:blip r:embed="rId2"/>
          <a:stretch>
            <a:fillRect/>
          </a:stretch>
        </p:blipFill>
        <p:spPr>
          <a:xfrm>
            <a:off x="0" y="0"/>
            <a:ext cx="9144000" cy="4801456"/>
          </a:xfrm>
          <a:prstGeom prst="rect">
            <a:avLst/>
          </a:prstGeom>
        </p:spPr>
      </p:pic>
      <p:sp>
        <p:nvSpPr>
          <p:cNvPr id="7" name="テキスト ボックス 6">
            <a:extLst>
              <a:ext uri="{FF2B5EF4-FFF2-40B4-BE49-F238E27FC236}">
                <a16:creationId xmlns:a16="http://schemas.microsoft.com/office/drawing/2014/main" id="{0E2B231E-43FD-49C7-8C7A-DDC415658224}"/>
              </a:ext>
            </a:extLst>
          </p:cNvPr>
          <p:cNvSpPr txBox="1"/>
          <p:nvPr/>
        </p:nvSpPr>
        <p:spPr>
          <a:xfrm>
            <a:off x="3872753" y="1660712"/>
            <a:ext cx="4410635" cy="307777"/>
          </a:xfrm>
          <a:prstGeom prst="rect">
            <a:avLst/>
          </a:prstGeom>
          <a:noFill/>
        </p:spPr>
        <p:txBody>
          <a:bodyPr wrap="square" rtlCol="0">
            <a:spAutoFit/>
          </a:bodyPr>
          <a:lstStyle/>
          <a:p>
            <a:r>
              <a:rPr kumimoji="1" lang="ja-JP" altLang="en-US" dirty="0">
                <a:solidFill>
                  <a:schemeClr val="tx1"/>
                </a:solidFill>
              </a:rPr>
              <a:t>ここまでやるとこんな感じ</a:t>
            </a:r>
            <a:r>
              <a:rPr kumimoji="1" lang="en-US" altLang="ja-JP" dirty="0">
                <a:solidFill>
                  <a:schemeClr val="tx1"/>
                </a:solidFill>
              </a:rPr>
              <a:t>(*’ω’*)</a:t>
            </a:r>
            <a:endParaRPr kumimoji="1" lang="ja-JP" altLang="en-US" dirty="0">
              <a:solidFill>
                <a:schemeClr val="tx1"/>
              </a:solidFill>
            </a:endParaRPr>
          </a:p>
        </p:txBody>
      </p:sp>
    </p:spTree>
    <p:extLst>
      <p:ext uri="{BB962C8B-B14F-4D97-AF65-F5344CB8AC3E}">
        <p14:creationId xmlns:p14="http://schemas.microsoft.com/office/powerpoint/2010/main" val="194406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88ACF88-4B93-4C3A-B947-3BDDE7FF8344}"/>
              </a:ext>
            </a:extLst>
          </p:cNvPr>
          <p:cNvSpPr txBox="1"/>
          <p:nvPr/>
        </p:nvSpPr>
        <p:spPr>
          <a:xfrm>
            <a:off x="275665" y="248770"/>
            <a:ext cx="3126442" cy="923330"/>
          </a:xfrm>
          <a:prstGeom prst="rect">
            <a:avLst/>
          </a:prstGeom>
          <a:noFill/>
        </p:spPr>
        <p:txBody>
          <a:bodyPr wrap="square" rtlCol="0">
            <a:spAutoFit/>
          </a:bodyPr>
          <a:lstStyle/>
          <a:p>
            <a:r>
              <a:rPr kumimoji="1" lang="ja-JP" altLang="en-US" sz="1800" b="1" dirty="0">
                <a:solidFill>
                  <a:schemeClr val="tx1"/>
                </a:solidFill>
              </a:rPr>
              <a:t>上も同じように</a:t>
            </a:r>
            <a:r>
              <a:rPr kumimoji="1" lang="en-US" altLang="ja-JP" sz="1800" b="1" dirty="0">
                <a:solidFill>
                  <a:schemeClr val="tx1"/>
                </a:solidFill>
              </a:rPr>
              <a:t>Cube</a:t>
            </a:r>
          </a:p>
          <a:p>
            <a:r>
              <a:rPr kumimoji="1" lang="ja-JP" altLang="en-US" sz="1800" b="1" dirty="0">
                <a:solidFill>
                  <a:schemeClr val="tx1"/>
                </a:solidFill>
              </a:rPr>
              <a:t>オブジェクトを</a:t>
            </a:r>
            <a:endParaRPr kumimoji="1" lang="en-US" altLang="ja-JP" sz="1800" b="1" dirty="0">
              <a:solidFill>
                <a:schemeClr val="tx1"/>
              </a:solidFill>
            </a:endParaRPr>
          </a:p>
          <a:p>
            <a:r>
              <a:rPr kumimoji="1" lang="ja-JP" altLang="en-US" sz="1800" b="1" dirty="0">
                <a:solidFill>
                  <a:schemeClr val="tx1"/>
                </a:solidFill>
              </a:rPr>
              <a:t>選択して上の壁を作ります。</a:t>
            </a:r>
          </a:p>
        </p:txBody>
      </p:sp>
      <p:pic>
        <p:nvPicPr>
          <p:cNvPr id="4" name="図 3">
            <a:extLst>
              <a:ext uri="{FF2B5EF4-FFF2-40B4-BE49-F238E27FC236}">
                <a16:creationId xmlns:a16="http://schemas.microsoft.com/office/drawing/2014/main" id="{D99E2835-206B-479C-B4C3-D341C6C14CB6}"/>
              </a:ext>
            </a:extLst>
          </p:cNvPr>
          <p:cNvPicPr>
            <a:picLocks noChangeAspect="1"/>
          </p:cNvPicPr>
          <p:nvPr/>
        </p:nvPicPr>
        <p:blipFill>
          <a:blip r:embed="rId2"/>
          <a:stretch>
            <a:fillRect/>
          </a:stretch>
        </p:blipFill>
        <p:spPr>
          <a:xfrm>
            <a:off x="2218764" y="1117268"/>
            <a:ext cx="6925235" cy="3905207"/>
          </a:xfrm>
          <a:prstGeom prst="rect">
            <a:avLst/>
          </a:prstGeom>
        </p:spPr>
      </p:pic>
      <p:sp>
        <p:nvSpPr>
          <p:cNvPr id="5" name="テキスト ボックス 4">
            <a:extLst>
              <a:ext uri="{FF2B5EF4-FFF2-40B4-BE49-F238E27FC236}">
                <a16:creationId xmlns:a16="http://schemas.microsoft.com/office/drawing/2014/main" id="{4BDB5444-8421-4A0F-A499-F24FF19B4365}"/>
              </a:ext>
            </a:extLst>
          </p:cNvPr>
          <p:cNvSpPr txBox="1"/>
          <p:nvPr/>
        </p:nvSpPr>
        <p:spPr>
          <a:xfrm>
            <a:off x="329453" y="1986810"/>
            <a:ext cx="2299447" cy="954107"/>
          </a:xfrm>
          <a:prstGeom prst="rect">
            <a:avLst/>
          </a:prstGeom>
          <a:noFill/>
        </p:spPr>
        <p:txBody>
          <a:bodyPr wrap="square" rtlCol="0">
            <a:spAutoFit/>
          </a:bodyPr>
          <a:lstStyle/>
          <a:p>
            <a:r>
              <a:rPr kumimoji="1" lang="ja-JP" altLang="en-US" b="1" dirty="0">
                <a:solidFill>
                  <a:schemeClr val="tx1"/>
                </a:solidFill>
              </a:rPr>
              <a:t>これで箱ができました</a:t>
            </a:r>
            <a:endParaRPr kumimoji="1" lang="en-US" altLang="ja-JP" b="1" dirty="0">
              <a:solidFill>
                <a:schemeClr val="tx1"/>
              </a:solidFill>
            </a:endParaRPr>
          </a:p>
          <a:p>
            <a:r>
              <a:rPr kumimoji="1" lang="ja-JP" altLang="en-US" b="1" dirty="0">
                <a:solidFill>
                  <a:schemeClr val="tx1"/>
                </a:solidFill>
              </a:rPr>
              <a:t>やったね！イェイ！</a:t>
            </a:r>
            <a:endParaRPr kumimoji="1" lang="en-US" altLang="ja-JP" b="1" dirty="0">
              <a:solidFill>
                <a:schemeClr val="tx1"/>
              </a:solidFill>
            </a:endParaRPr>
          </a:p>
          <a:p>
            <a:r>
              <a:rPr kumimoji="1" lang="en-US" altLang="ja-JP" b="1" dirty="0">
                <a:solidFill>
                  <a:schemeClr val="tx1"/>
                </a:solidFill>
              </a:rPr>
              <a:t>(‘ω’)</a:t>
            </a:r>
            <a:r>
              <a:rPr kumimoji="1" lang="ja-JP" altLang="en-US" b="1" dirty="0">
                <a:solidFill>
                  <a:schemeClr val="tx1"/>
                </a:solidFill>
              </a:rPr>
              <a:t>ノ</a:t>
            </a:r>
            <a:endParaRPr kumimoji="1" lang="en-US" altLang="ja-JP" b="1" dirty="0">
              <a:solidFill>
                <a:schemeClr val="tx1"/>
              </a:solidFill>
            </a:endParaRPr>
          </a:p>
          <a:p>
            <a:endParaRPr kumimoji="1" lang="ja-JP" altLang="en-US" dirty="0"/>
          </a:p>
        </p:txBody>
      </p:sp>
    </p:spTree>
    <p:extLst>
      <p:ext uri="{BB962C8B-B14F-4D97-AF65-F5344CB8AC3E}">
        <p14:creationId xmlns:p14="http://schemas.microsoft.com/office/powerpoint/2010/main" val="36588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616A22-58D7-484C-A704-C30CAC553750}"/>
              </a:ext>
            </a:extLst>
          </p:cNvPr>
          <p:cNvPicPr>
            <a:picLocks noChangeAspect="1"/>
          </p:cNvPicPr>
          <p:nvPr/>
        </p:nvPicPr>
        <p:blipFill>
          <a:blip r:embed="rId3"/>
          <a:stretch>
            <a:fillRect/>
          </a:stretch>
        </p:blipFill>
        <p:spPr>
          <a:xfrm>
            <a:off x="-60513" y="-78673"/>
            <a:ext cx="9231675" cy="5040637"/>
          </a:xfrm>
          <a:prstGeom prst="rect">
            <a:avLst/>
          </a:prstGeom>
        </p:spPr>
      </p:pic>
      <p:sp>
        <p:nvSpPr>
          <p:cNvPr id="8" name="テキスト ボックス 7">
            <a:extLst>
              <a:ext uri="{FF2B5EF4-FFF2-40B4-BE49-F238E27FC236}">
                <a16:creationId xmlns:a16="http://schemas.microsoft.com/office/drawing/2014/main" id="{DA0A31CE-053D-49C5-B42F-DCECC5A54A6A}"/>
              </a:ext>
            </a:extLst>
          </p:cNvPr>
          <p:cNvSpPr txBox="1"/>
          <p:nvPr/>
        </p:nvSpPr>
        <p:spPr>
          <a:xfrm>
            <a:off x="0" y="1250577"/>
            <a:ext cx="3623982" cy="1631216"/>
          </a:xfrm>
          <a:prstGeom prst="rect">
            <a:avLst/>
          </a:prstGeom>
          <a:noFill/>
        </p:spPr>
        <p:txBody>
          <a:bodyPr wrap="square" rtlCol="0">
            <a:spAutoFit/>
          </a:bodyPr>
          <a:lstStyle/>
          <a:p>
            <a:r>
              <a:rPr kumimoji="1" lang="ja-JP" altLang="en-US" sz="2000" b="1" dirty="0">
                <a:solidFill>
                  <a:schemeClr val="tx1"/>
                </a:solidFill>
              </a:rPr>
              <a:t>ピンボールの発射される場所も </a:t>
            </a:r>
            <a:r>
              <a:rPr kumimoji="1" lang="en-US" altLang="ja-JP" sz="2000" b="1" dirty="0">
                <a:solidFill>
                  <a:schemeClr val="tx1"/>
                </a:solidFill>
              </a:rPr>
              <a:t>Cube</a:t>
            </a:r>
            <a:r>
              <a:rPr kumimoji="1" lang="ja-JP" altLang="en-US" sz="2000" b="1" dirty="0">
                <a:solidFill>
                  <a:schemeClr val="tx1"/>
                </a:solidFill>
              </a:rPr>
              <a:t>からオブジェクトを作成して、</a:t>
            </a:r>
            <a:r>
              <a:rPr kumimoji="1" lang="en-US" altLang="ja-JP" sz="2000" b="1" dirty="0">
                <a:solidFill>
                  <a:schemeClr val="tx1"/>
                </a:solidFill>
              </a:rPr>
              <a:t>Scale</a:t>
            </a:r>
            <a:r>
              <a:rPr kumimoji="1" lang="ja-JP" altLang="en-US" sz="2000" b="1" dirty="0">
                <a:solidFill>
                  <a:schemeClr val="tx1"/>
                </a:solidFill>
              </a:rPr>
              <a:t>の</a:t>
            </a:r>
            <a:r>
              <a:rPr kumimoji="1" lang="en-US" altLang="ja-JP" sz="2000" b="1" dirty="0">
                <a:solidFill>
                  <a:schemeClr val="tx1"/>
                </a:solidFill>
              </a:rPr>
              <a:t>X</a:t>
            </a:r>
            <a:r>
              <a:rPr kumimoji="1" lang="ja-JP" altLang="en-US" sz="2000" b="1" dirty="0">
                <a:solidFill>
                  <a:schemeClr val="tx1"/>
                </a:solidFill>
              </a:rPr>
              <a:t>を伸ばして、</a:t>
            </a:r>
            <a:r>
              <a:rPr kumimoji="1" lang="en-US" altLang="ja-JP" sz="2000" b="1" dirty="0">
                <a:solidFill>
                  <a:schemeClr val="tx1"/>
                </a:solidFill>
              </a:rPr>
              <a:t>Z</a:t>
            </a:r>
            <a:r>
              <a:rPr kumimoji="1" lang="ja-JP" altLang="en-US" sz="2000" b="1" dirty="0">
                <a:solidFill>
                  <a:schemeClr val="tx1"/>
                </a:solidFill>
              </a:rPr>
              <a:t>軸の</a:t>
            </a:r>
            <a:r>
              <a:rPr kumimoji="1" lang="en-US" altLang="ja-JP" sz="2000" b="1" dirty="0">
                <a:solidFill>
                  <a:schemeClr val="tx1"/>
                </a:solidFill>
              </a:rPr>
              <a:t>Scale</a:t>
            </a:r>
            <a:r>
              <a:rPr kumimoji="1" lang="ja-JP" altLang="en-US" sz="2000" b="1" dirty="0">
                <a:solidFill>
                  <a:schemeClr val="tx1"/>
                </a:solidFill>
              </a:rPr>
              <a:t>を横に伸ばしてください</a:t>
            </a:r>
          </a:p>
        </p:txBody>
      </p:sp>
    </p:spTree>
    <p:extLst>
      <p:ext uri="{BB962C8B-B14F-4D97-AF65-F5344CB8AC3E}">
        <p14:creationId xmlns:p14="http://schemas.microsoft.com/office/powerpoint/2010/main" val="12967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8F2208-EA53-41AF-89A8-EE680949EDA4}"/>
              </a:ext>
            </a:extLst>
          </p:cNvPr>
          <p:cNvSpPr txBox="1"/>
          <p:nvPr/>
        </p:nvSpPr>
        <p:spPr>
          <a:xfrm>
            <a:off x="0" y="4108077"/>
            <a:ext cx="8935570" cy="923330"/>
          </a:xfrm>
          <a:prstGeom prst="rect">
            <a:avLst/>
          </a:prstGeom>
          <a:noFill/>
        </p:spPr>
        <p:txBody>
          <a:bodyPr wrap="square" rtlCol="0">
            <a:spAutoFit/>
          </a:bodyPr>
          <a:lstStyle/>
          <a:p>
            <a:r>
              <a:rPr kumimoji="1"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フリッパーを作る</a:t>
            </a:r>
          </a:p>
        </p:txBody>
      </p:sp>
    </p:spTree>
    <p:extLst>
      <p:ext uri="{BB962C8B-B14F-4D97-AF65-F5344CB8AC3E}">
        <p14:creationId xmlns:p14="http://schemas.microsoft.com/office/powerpoint/2010/main" val="63233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dirty="0"/>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dirty="0"/>
          </a:p>
          <a:p>
            <a:pPr marL="0" lvl="0" indent="0" algn="l" rtl="0">
              <a:spcBef>
                <a:spcPts val="1600"/>
              </a:spcBef>
              <a:spcAft>
                <a:spcPts val="0"/>
              </a:spcAft>
              <a:buNone/>
            </a:pPr>
            <a:r>
              <a:rPr lang="ja"/>
              <a:t>・アニメーションも作れる！</a:t>
            </a:r>
            <a:endParaRPr dirty="0"/>
          </a:p>
          <a:p>
            <a:pPr marL="0" lvl="0" indent="0" algn="l" rtl="0">
              <a:spcBef>
                <a:spcPts val="1600"/>
              </a:spcBef>
              <a:spcAft>
                <a:spcPts val="1600"/>
              </a:spcAft>
              <a:buNone/>
            </a:pPr>
            <a:r>
              <a:rPr lang="ja"/>
              <a:t>・VRCHAT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F803F70-0C7D-469C-965C-4290BC4DEBD0}"/>
              </a:ext>
            </a:extLst>
          </p:cNvPr>
          <p:cNvPicPr>
            <a:picLocks noChangeAspect="1"/>
          </p:cNvPicPr>
          <p:nvPr/>
        </p:nvPicPr>
        <p:blipFill>
          <a:blip r:embed="rId2"/>
          <a:stretch>
            <a:fillRect/>
          </a:stretch>
        </p:blipFill>
        <p:spPr>
          <a:xfrm>
            <a:off x="-60512" y="12541"/>
            <a:ext cx="9204512" cy="5130959"/>
          </a:xfrm>
          <a:prstGeom prst="rect">
            <a:avLst/>
          </a:prstGeom>
        </p:spPr>
      </p:pic>
      <p:sp>
        <p:nvSpPr>
          <p:cNvPr id="6" name="テキスト ボックス 5">
            <a:extLst>
              <a:ext uri="{FF2B5EF4-FFF2-40B4-BE49-F238E27FC236}">
                <a16:creationId xmlns:a16="http://schemas.microsoft.com/office/drawing/2014/main" id="{37812177-80B6-43ED-81FB-D4077D190EF6}"/>
              </a:ext>
            </a:extLst>
          </p:cNvPr>
          <p:cNvSpPr txBox="1"/>
          <p:nvPr/>
        </p:nvSpPr>
        <p:spPr>
          <a:xfrm>
            <a:off x="4572000" y="3435724"/>
            <a:ext cx="4182035" cy="116955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dirty="0">
                <a:ln w="0"/>
                <a:solidFill>
                  <a:schemeClr val="tx1"/>
                </a:solidFill>
                <a:effectLst>
                  <a:outerShdw blurRad="50800" dist="38100" dir="2700000" algn="tl" rotWithShape="0">
                    <a:prstClr val="black">
                      <a:alpha val="40000"/>
                    </a:prstClr>
                  </a:outerShdw>
                </a:effectLst>
              </a:rPr>
              <a:t>今度はピンボール　の弾く部分</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ja-JP" altLang="en-US" dirty="0">
                <a:ln w="0"/>
                <a:solidFill>
                  <a:schemeClr val="tx1"/>
                </a:solidFill>
                <a:effectLst>
                  <a:outerShdw blurRad="50800" dist="38100" dir="2700000" algn="tl" rotWithShape="0">
                    <a:prstClr val="black">
                      <a:alpha val="40000"/>
                    </a:prstClr>
                  </a:outerShdw>
                </a:effectLst>
              </a:rPr>
              <a:t>フリッパーを作っていきます。</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en-US" altLang="ja-JP" dirty="0" err="1">
                <a:ln w="0"/>
                <a:solidFill>
                  <a:schemeClr val="tx1"/>
                </a:solidFill>
                <a:effectLst>
                  <a:outerShdw blurRad="50800" dist="38100" dir="2700000" algn="tl" rotWithShape="0">
                    <a:prstClr val="black">
                      <a:alpha val="40000"/>
                    </a:prstClr>
                  </a:outerShdw>
                </a:effectLst>
              </a:rPr>
              <a:t>GameObject</a:t>
            </a:r>
            <a:r>
              <a:rPr kumimoji="1" lang="ja-JP" altLang="en-US" dirty="0">
                <a:ln w="0"/>
                <a:solidFill>
                  <a:schemeClr val="tx1"/>
                </a:solidFill>
                <a:effectLst>
                  <a:outerShdw blurRad="50800" dist="38100" dir="2700000" algn="tl" rotWithShape="0">
                    <a:prstClr val="black">
                      <a:alpha val="40000"/>
                    </a:prstClr>
                  </a:outerShdw>
                </a:effectLst>
              </a:rPr>
              <a:t>から＞</a:t>
            </a:r>
            <a:r>
              <a:rPr kumimoji="1" lang="en-US" altLang="ja-JP" dirty="0">
                <a:ln w="0"/>
                <a:solidFill>
                  <a:schemeClr val="tx1"/>
                </a:solidFill>
                <a:effectLst>
                  <a:outerShdw blurRad="50800" dist="38100" dir="2700000" algn="tl" rotWithShape="0">
                    <a:prstClr val="black">
                      <a:alpha val="40000"/>
                    </a:prstClr>
                  </a:outerShdw>
                </a:effectLst>
              </a:rPr>
              <a:t>3D</a:t>
            </a:r>
            <a:r>
              <a:rPr kumimoji="1" lang="ja-JP" altLang="en-US" dirty="0">
                <a:ln w="0"/>
                <a:solidFill>
                  <a:schemeClr val="tx1"/>
                </a:solidFill>
                <a:effectLst>
                  <a:outerShdw blurRad="50800" dist="38100" dir="2700000" algn="tl" rotWithShape="0">
                    <a:prstClr val="black">
                      <a:alpha val="40000"/>
                    </a:prstClr>
                  </a:outerShdw>
                </a:effectLst>
              </a:rPr>
              <a:t>オブジェクト＞</a:t>
            </a:r>
            <a:r>
              <a:rPr kumimoji="1" lang="en-US" altLang="ja-JP" dirty="0">
                <a:ln w="0"/>
                <a:solidFill>
                  <a:schemeClr val="tx1"/>
                </a:solidFill>
                <a:effectLst>
                  <a:outerShdw blurRad="50800" dist="38100" dir="2700000" algn="tl" rotWithShape="0">
                    <a:prstClr val="black">
                      <a:alpha val="40000"/>
                    </a:prstClr>
                  </a:outerShdw>
                </a:effectLst>
              </a:rPr>
              <a:t>Capsule</a:t>
            </a:r>
            <a:r>
              <a:rPr kumimoji="1" lang="ja-JP" altLang="en-US" dirty="0">
                <a:ln w="0"/>
                <a:solidFill>
                  <a:schemeClr val="tx1"/>
                </a:solidFill>
                <a:effectLst>
                  <a:outerShdw blurRad="50800" dist="38100" dir="2700000" algn="tl" rotWithShape="0">
                    <a:prstClr val="black">
                      <a:alpha val="40000"/>
                    </a:prstClr>
                  </a:outerShdw>
                </a:effectLst>
              </a:rPr>
              <a:t>を</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ja-JP" altLang="en-US" dirty="0">
                <a:ln w="0"/>
                <a:solidFill>
                  <a:schemeClr val="tx1"/>
                </a:solidFill>
                <a:effectLst>
                  <a:outerShdw blurRad="50800" dist="38100" dir="2700000" algn="tl" rotWithShape="0">
                    <a:prstClr val="black">
                      <a:alpha val="40000"/>
                    </a:prstClr>
                  </a:outerShdw>
                </a:effectLst>
              </a:rPr>
              <a:t>選択します</a:t>
            </a:r>
            <a:endParaRPr kumimoji="1" lang="en-US" altLang="ja-JP" dirty="0">
              <a:ln w="0"/>
              <a:solidFill>
                <a:schemeClr val="tx1"/>
              </a:solidFill>
              <a:effectLst>
                <a:outerShdw blurRad="50800" dist="38100" dir="2700000" algn="tl" rotWithShape="0">
                  <a:prstClr val="black">
                    <a:alpha val="40000"/>
                  </a:prstClr>
                </a:outerShdw>
              </a:effectLst>
            </a:endParaRPr>
          </a:p>
          <a:p>
            <a:endParaRPr kumimoji="1" lang="ja-JP" altLang="en-US" dirty="0"/>
          </a:p>
        </p:txBody>
      </p:sp>
    </p:spTree>
    <p:extLst>
      <p:ext uri="{BB962C8B-B14F-4D97-AF65-F5344CB8AC3E}">
        <p14:creationId xmlns:p14="http://schemas.microsoft.com/office/powerpoint/2010/main" val="55757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065A69-B755-4EA3-87CF-27145DA11E9E}"/>
              </a:ext>
            </a:extLst>
          </p:cNvPr>
          <p:cNvPicPr>
            <a:picLocks noChangeAspect="1"/>
          </p:cNvPicPr>
          <p:nvPr/>
        </p:nvPicPr>
        <p:blipFill>
          <a:blip r:embed="rId2"/>
          <a:stretch>
            <a:fillRect/>
          </a:stretch>
        </p:blipFill>
        <p:spPr>
          <a:xfrm>
            <a:off x="0" y="0"/>
            <a:ext cx="9257296" cy="5155290"/>
          </a:xfrm>
          <a:prstGeom prst="rect">
            <a:avLst/>
          </a:prstGeom>
        </p:spPr>
      </p:pic>
      <p:sp>
        <p:nvSpPr>
          <p:cNvPr id="6" name="テキスト ボックス 5">
            <a:extLst>
              <a:ext uri="{FF2B5EF4-FFF2-40B4-BE49-F238E27FC236}">
                <a16:creationId xmlns:a16="http://schemas.microsoft.com/office/drawing/2014/main" id="{6F71F326-4960-4A7A-9CCD-F3A1B3741B67}"/>
              </a:ext>
            </a:extLst>
          </p:cNvPr>
          <p:cNvSpPr txBox="1"/>
          <p:nvPr/>
        </p:nvSpPr>
        <p:spPr>
          <a:xfrm>
            <a:off x="2991970" y="3352637"/>
            <a:ext cx="5244353" cy="7078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sz="2000" b="1" dirty="0" err="1">
                <a:solidFill>
                  <a:schemeClr val="tx1"/>
                </a:solidFill>
              </a:rPr>
              <a:t>ResetPosition</a:t>
            </a:r>
            <a:r>
              <a:rPr kumimoji="1" lang="ja-JP" altLang="en-US" sz="2000" b="1" dirty="0">
                <a:solidFill>
                  <a:schemeClr val="tx1"/>
                </a:solidFill>
              </a:rPr>
              <a:t>を選択した後適当な位置に</a:t>
            </a:r>
            <a:endParaRPr kumimoji="1" lang="en-US" altLang="ja-JP" sz="2000" b="1" dirty="0">
              <a:solidFill>
                <a:schemeClr val="tx1"/>
              </a:solidFill>
            </a:endParaRPr>
          </a:p>
          <a:p>
            <a:r>
              <a:rPr kumimoji="1" lang="ja-JP" altLang="en-US" sz="2000" b="1" dirty="0">
                <a:solidFill>
                  <a:schemeClr val="tx1"/>
                </a:solidFill>
              </a:rPr>
              <a:t>配置してください</a:t>
            </a:r>
          </a:p>
        </p:txBody>
      </p:sp>
    </p:spTree>
    <p:extLst>
      <p:ext uri="{BB962C8B-B14F-4D97-AF65-F5344CB8AC3E}">
        <p14:creationId xmlns:p14="http://schemas.microsoft.com/office/powerpoint/2010/main" val="654837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6A4C6C2-CB35-4FFD-8B2A-669A8CBA3FD3}"/>
              </a:ext>
            </a:extLst>
          </p:cNvPr>
          <p:cNvPicPr>
            <a:picLocks noChangeAspect="1"/>
          </p:cNvPicPr>
          <p:nvPr/>
        </p:nvPicPr>
        <p:blipFill>
          <a:blip r:embed="rId2"/>
          <a:stretch>
            <a:fillRect/>
          </a:stretch>
        </p:blipFill>
        <p:spPr>
          <a:xfrm>
            <a:off x="16669" y="0"/>
            <a:ext cx="9110662" cy="5143500"/>
          </a:xfrm>
          <a:prstGeom prst="rect">
            <a:avLst/>
          </a:prstGeom>
        </p:spPr>
      </p:pic>
      <p:sp>
        <p:nvSpPr>
          <p:cNvPr id="7" name="テキスト ボックス 6">
            <a:extLst>
              <a:ext uri="{FF2B5EF4-FFF2-40B4-BE49-F238E27FC236}">
                <a16:creationId xmlns:a16="http://schemas.microsoft.com/office/drawing/2014/main" id="{7F622BAD-7999-44C2-89AD-CB06CE9F52C4}"/>
              </a:ext>
            </a:extLst>
          </p:cNvPr>
          <p:cNvSpPr txBox="1"/>
          <p:nvPr/>
        </p:nvSpPr>
        <p:spPr>
          <a:xfrm>
            <a:off x="4572000" y="3002056"/>
            <a:ext cx="4296335" cy="20313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dirty="0">
                <a:solidFill>
                  <a:schemeClr val="tx1"/>
                </a:solidFill>
              </a:rPr>
              <a:t>Capsule</a:t>
            </a:r>
            <a:r>
              <a:rPr kumimoji="1" lang="ja-JP" altLang="en-US" dirty="0">
                <a:solidFill>
                  <a:schemeClr val="tx1"/>
                </a:solidFill>
              </a:rPr>
              <a:t>を適当な位置に配置したら</a:t>
            </a:r>
            <a:endParaRPr kumimoji="1" lang="en-US" altLang="ja-JP" dirty="0">
              <a:solidFill>
                <a:schemeClr val="tx1"/>
              </a:solidFill>
            </a:endParaRPr>
          </a:p>
          <a:p>
            <a:r>
              <a:rPr kumimoji="1" lang="en-US" altLang="ja-JP" dirty="0">
                <a:solidFill>
                  <a:schemeClr val="tx1"/>
                </a:solidFill>
              </a:rPr>
              <a:t>Rotation</a:t>
            </a:r>
            <a:r>
              <a:rPr kumimoji="1" lang="ja-JP" altLang="en-US" dirty="0">
                <a:solidFill>
                  <a:schemeClr val="tx1"/>
                </a:solidFill>
              </a:rPr>
              <a:t>で</a:t>
            </a:r>
            <a:r>
              <a:rPr kumimoji="1" lang="en-US" altLang="ja-JP" dirty="0">
                <a:solidFill>
                  <a:schemeClr val="tx1"/>
                </a:solidFill>
              </a:rPr>
              <a:t>X</a:t>
            </a:r>
            <a:r>
              <a:rPr kumimoji="1" lang="ja-JP" altLang="en-US" dirty="0">
                <a:solidFill>
                  <a:schemeClr val="tx1"/>
                </a:solidFill>
              </a:rPr>
              <a:t>と</a:t>
            </a:r>
            <a:r>
              <a:rPr kumimoji="1" lang="en-US" altLang="ja-JP" dirty="0">
                <a:solidFill>
                  <a:schemeClr val="tx1"/>
                </a:solidFill>
              </a:rPr>
              <a:t>Y</a:t>
            </a:r>
            <a:r>
              <a:rPr kumimoji="1" lang="ja-JP" altLang="en-US" dirty="0">
                <a:solidFill>
                  <a:schemeClr val="tx1"/>
                </a:solidFill>
              </a:rPr>
              <a:t>を適当な角度に回転させます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そして</a:t>
            </a:r>
            <a:r>
              <a:rPr kumimoji="1" lang="en-US" altLang="ja-JP" dirty="0">
                <a:solidFill>
                  <a:schemeClr val="tx1"/>
                </a:solidFill>
              </a:rPr>
              <a:t>scale</a:t>
            </a:r>
            <a:r>
              <a:rPr kumimoji="1" lang="ja-JP" altLang="en-US" dirty="0">
                <a:solidFill>
                  <a:schemeClr val="tx1"/>
                </a:solidFill>
              </a:rPr>
              <a:t>の大きさを適当な大きさに変更します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そのあと</a:t>
            </a:r>
            <a:r>
              <a:rPr kumimoji="1" lang="en-US" altLang="ja-JP" dirty="0" err="1">
                <a:solidFill>
                  <a:schemeClr val="tx1"/>
                </a:solidFill>
              </a:rPr>
              <a:t>Ctrl+D</a:t>
            </a:r>
            <a:r>
              <a:rPr kumimoji="1" lang="ja-JP" altLang="en-US" dirty="0">
                <a:solidFill>
                  <a:schemeClr val="tx1"/>
                </a:solidFill>
              </a:rPr>
              <a:t>で複製して</a:t>
            </a:r>
            <a:r>
              <a:rPr kumimoji="1" lang="en-US" altLang="ja-JP" dirty="0">
                <a:solidFill>
                  <a:schemeClr val="tx1"/>
                </a:solidFill>
              </a:rPr>
              <a:t>Rotation</a:t>
            </a:r>
            <a:r>
              <a:rPr kumimoji="1" lang="ja-JP" altLang="en-US" dirty="0">
                <a:solidFill>
                  <a:schemeClr val="tx1"/>
                </a:solidFill>
              </a:rPr>
              <a:t>の</a:t>
            </a:r>
            <a:r>
              <a:rPr kumimoji="1" lang="en-US" altLang="ja-JP" dirty="0">
                <a:solidFill>
                  <a:schemeClr val="tx1"/>
                </a:solidFill>
              </a:rPr>
              <a:t>Y</a:t>
            </a:r>
            <a:r>
              <a:rPr kumimoji="1" lang="ja-JP" altLang="en-US" dirty="0">
                <a:solidFill>
                  <a:schemeClr val="tx1"/>
                </a:solidFill>
              </a:rPr>
              <a:t>を</a:t>
            </a:r>
            <a:r>
              <a:rPr kumimoji="1" lang="en-US" altLang="ja-JP" dirty="0">
                <a:solidFill>
                  <a:schemeClr val="tx1"/>
                </a:solidFill>
              </a:rPr>
              <a:t>-</a:t>
            </a:r>
            <a:r>
              <a:rPr kumimoji="1" lang="ja-JP" altLang="en-US" dirty="0">
                <a:solidFill>
                  <a:schemeClr val="tx1"/>
                </a:solidFill>
              </a:rPr>
              <a:t>をつけ足して反対の方向に変更して座標を調整してください。</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a:t>
            </a:r>
            <a:r>
              <a:rPr kumimoji="1" lang="ja-JP" altLang="en-US" dirty="0">
                <a:solidFill>
                  <a:schemeClr val="tx1"/>
                </a:solidFill>
              </a:rPr>
              <a:t>図の数値はあくまで参考で</a:t>
            </a:r>
          </a:p>
        </p:txBody>
      </p:sp>
    </p:spTree>
    <p:extLst>
      <p:ext uri="{BB962C8B-B14F-4D97-AF65-F5344CB8AC3E}">
        <p14:creationId xmlns:p14="http://schemas.microsoft.com/office/powerpoint/2010/main" val="309947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519025F-F1DB-43F4-A474-2825844F7CD6}"/>
              </a:ext>
            </a:extLst>
          </p:cNvPr>
          <p:cNvPicPr>
            <a:picLocks noChangeAspect="1"/>
          </p:cNvPicPr>
          <p:nvPr/>
        </p:nvPicPr>
        <p:blipFill>
          <a:blip r:embed="rId2"/>
          <a:stretch>
            <a:fillRect/>
          </a:stretch>
        </p:blipFill>
        <p:spPr>
          <a:xfrm>
            <a:off x="0" y="9525"/>
            <a:ext cx="9144000" cy="5124450"/>
          </a:xfrm>
          <a:prstGeom prst="rect">
            <a:avLst/>
          </a:prstGeom>
        </p:spPr>
      </p:pic>
    </p:spTree>
    <p:extLst>
      <p:ext uri="{BB962C8B-B14F-4D97-AF65-F5344CB8AC3E}">
        <p14:creationId xmlns:p14="http://schemas.microsoft.com/office/powerpoint/2010/main" val="1680441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dirty="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dirty="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dirty="0">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dirty="0">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dirty="0">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rPr>
              <a:t>オブジェクトを出してみる</a:t>
            </a:r>
            <a:endParaRPr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まずはシーンビューに立方体をだしてみよう</a:t>
            </a:r>
            <a:br>
              <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b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シーンビューは赤枠で囲んだ領域のことだよ</a:t>
            </a:r>
            <a:endPar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dirty="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dirty="0">
                <a:ln w="9525" cap="flat" cmpd="sng">
                  <a:solidFill>
                    <a:schemeClr val="dk2"/>
                  </a:solidFill>
                  <a:prstDash val="solid"/>
                  <a:round/>
                  <a:headEnd type="none" w="sm" len="sm"/>
                  <a:tailEnd type="none" w="sm" len="sm"/>
                </a:ln>
                <a:solidFill>
                  <a:srgbClr val="FFFFFF"/>
                </a:solidFill>
                <a:latin typeface="Arial"/>
              </a:rPr>
            </a:br>
            <a:r>
              <a:rPr b="0" i="0" dirty="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1000</Words>
  <Application>Microsoft Office PowerPoint</Application>
  <PresentationFormat>画面に合わせる (16:9)</PresentationFormat>
  <Paragraphs>106</Paragraphs>
  <Slides>33</Slides>
  <Notes>12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33</vt:i4>
      </vt:variant>
    </vt:vector>
  </HeadingPairs>
  <TitlesOfParts>
    <vt:vector size="42" baseType="lpstr">
      <vt:lpstr>Arial</vt:lpstr>
      <vt:lpstr>ＭＳ Ｐゴシック</vt:lpstr>
      <vt:lpstr>ラノベPOP v2</vt:lpstr>
      <vt:lpstr>851マカポップ</vt:lpstr>
      <vt:lpstr>メイリオ</vt:lpstr>
      <vt:lpstr>けいふぉんと</vt:lpstr>
      <vt:lpstr>Playfair Display</vt:lpstr>
      <vt:lpstr>Lato</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lpstr>PowerPoint プレゼンテーション</vt:lpstr>
      <vt:lpstr>PowerPoint プレゼンテーション</vt:lpstr>
      <vt:lpstr>画面レイアウト変更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35</cp:revision>
  <dcterms:modified xsi:type="dcterms:W3CDTF">2021-04-06T08:15:02Z</dcterms:modified>
</cp:coreProperties>
</file>